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7" r:id="rId3"/>
    <p:sldId id="295" r:id="rId4"/>
    <p:sldId id="286" r:id="rId5"/>
    <p:sldId id="298" r:id="rId6"/>
    <p:sldId id="296" r:id="rId7"/>
    <p:sldId id="328" r:id="rId8"/>
    <p:sldId id="329" r:id="rId9"/>
    <p:sldId id="332" r:id="rId10"/>
    <p:sldId id="331" r:id="rId11"/>
    <p:sldId id="330" r:id="rId12"/>
    <p:sldId id="334" r:id="rId13"/>
    <p:sldId id="333" r:id="rId14"/>
    <p:sldId id="335" r:id="rId15"/>
    <p:sldId id="317" r:id="rId16"/>
    <p:sldId id="336" r:id="rId17"/>
    <p:sldId id="338" r:id="rId18"/>
    <p:sldId id="339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lnSpc>
        <a:spcPts val="2600"/>
      </a:lnSpc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ts val="2600"/>
      </a:lnSpc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ts val="2600"/>
      </a:lnSpc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ts val="2600"/>
      </a:lnSpc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ts val="2600"/>
      </a:lnSpc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FDF"/>
    <a:srgbClr val="59E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417" autoAdjust="0"/>
  </p:normalViewPr>
  <p:slideViewPr>
    <p:cSldViewPr>
      <p:cViewPr>
        <p:scale>
          <a:sx n="100" d="100"/>
          <a:sy n="100" d="100"/>
        </p:scale>
        <p:origin x="-1224" y="-6"/>
      </p:cViewPr>
      <p:guideLst>
        <p:guide orient="horz" pos="2208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4DA74-6029-483D-9CBF-27210BFDE5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E4499BA-08FE-44E6-97B3-B935ADF48328}">
      <dgm:prSet phldrT="[Text]" custT="1"/>
      <dgm:spPr>
        <a:solidFill>
          <a:srgbClr val="C00000"/>
        </a:solidFill>
      </dgm:spPr>
      <dgm:t>
        <a:bodyPr/>
        <a:lstStyle/>
        <a:p>
          <a:endParaRPr lang="de-DE" sz="1800" dirty="0" smtClean="0">
            <a:solidFill>
              <a:schemeClr val="bg1"/>
            </a:solidFill>
          </a:endParaRPr>
        </a:p>
        <a:p>
          <a:endParaRPr lang="de-DE" sz="2800" dirty="0" smtClean="0">
            <a:solidFill>
              <a:schemeClr val="bg1"/>
            </a:solidFill>
          </a:endParaRPr>
        </a:p>
        <a:p>
          <a:r>
            <a:rPr lang="de-DE" sz="1800" dirty="0" smtClean="0">
              <a:solidFill>
                <a:schemeClr val="bg1"/>
              </a:solidFill>
            </a:rPr>
            <a:t>Arbeitsunfälle Berufskrankheiten</a:t>
          </a:r>
          <a:endParaRPr lang="de-DE" sz="1800" dirty="0">
            <a:solidFill>
              <a:schemeClr val="bg1"/>
            </a:solidFill>
          </a:endParaRPr>
        </a:p>
      </dgm:t>
    </dgm:pt>
    <dgm:pt modelId="{944CADC8-35B3-434D-B303-B9C8FDE5EFF6}" type="parTrans" cxnId="{4BF58BBC-DFF7-4836-9FC6-6AC362E0F10F}">
      <dgm:prSet/>
      <dgm:spPr/>
      <dgm:t>
        <a:bodyPr/>
        <a:lstStyle/>
        <a:p>
          <a:endParaRPr lang="de-DE"/>
        </a:p>
      </dgm:t>
    </dgm:pt>
    <dgm:pt modelId="{B7344487-11D5-488D-87F6-C3F7FF7E56E9}" type="sibTrans" cxnId="{4BF58BBC-DFF7-4836-9FC6-6AC362E0F10F}">
      <dgm:prSet/>
      <dgm:spPr/>
      <dgm:t>
        <a:bodyPr/>
        <a:lstStyle/>
        <a:p>
          <a:endParaRPr lang="de-DE"/>
        </a:p>
      </dgm:t>
    </dgm:pt>
    <dgm:pt modelId="{70DAA6AB-986C-40ED-89A4-FE9D1D47E0A9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2000" dirty="0" smtClean="0">
              <a:solidFill>
                <a:schemeClr val="bg1"/>
              </a:solidFill>
            </a:rPr>
            <a:t/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/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Sozialkapital, Wohlbefinden, Beschäftigungsfähigkeit, Teilhabe</a:t>
          </a:r>
          <a:endParaRPr lang="de-DE" sz="2000" dirty="0">
            <a:solidFill>
              <a:schemeClr val="bg1"/>
            </a:solidFill>
          </a:endParaRPr>
        </a:p>
      </dgm:t>
    </dgm:pt>
    <dgm:pt modelId="{44685A46-2A2B-4409-B2F3-8DEAC89F6E74}" type="parTrans" cxnId="{19EB2FB2-322E-4659-9BB9-0F2AC8465A83}">
      <dgm:prSet/>
      <dgm:spPr/>
      <dgm:t>
        <a:bodyPr/>
        <a:lstStyle/>
        <a:p>
          <a:endParaRPr lang="de-DE"/>
        </a:p>
      </dgm:t>
    </dgm:pt>
    <dgm:pt modelId="{804A7B75-D8BE-4AAC-BB1E-0E90893D2C7D}" type="sibTrans" cxnId="{19EB2FB2-322E-4659-9BB9-0F2AC8465A83}">
      <dgm:prSet/>
      <dgm:spPr/>
      <dgm:t>
        <a:bodyPr/>
        <a:lstStyle/>
        <a:p>
          <a:endParaRPr lang="de-DE"/>
        </a:p>
      </dgm:t>
    </dgm:pt>
    <dgm:pt modelId="{727DA014-7F10-49C5-B3F2-ED222C21D0D0}">
      <dgm:prSet custT="1"/>
      <dgm:spPr>
        <a:solidFill>
          <a:srgbClr val="C00000"/>
        </a:solidFill>
      </dgm:spPr>
      <dgm:t>
        <a:bodyPr/>
        <a:lstStyle/>
        <a:p>
          <a:r>
            <a:rPr lang="de-DE" sz="2000" dirty="0" smtClean="0">
              <a:solidFill>
                <a:schemeClr val="bg1"/>
              </a:solidFill>
            </a:rPr>
            <a:t/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/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/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Absentismus</a:t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Wiedereingliederung</a:t>
          </a:r>
        </a:p>
      </dgm:t>
    </dgm:pt>
    <dgm:pt modelId="{EEE62D3C-6CE4-491B-98BB-9D1B35445537}" type="parTrans" cxnId="{C4FE50B8-0FC0-46A8-A25A-E819B55EF0EF}">
      <dgm:prSet/>
      <dgm:spPr/>
      <dgm:t>
        <a:bodyPr/>
        <a:lstStyle/>
        <a:p>
          <a:endParaRPr lang="de-DE"/>
        </a:p>
      </dgm:t>
    </dgm:pt>
    <dgm:pt modelId="{190CC1AF-B294-4B14-BE06-4049290A5222}" type="sibTrans" cxnId="{C4FE50B8-0FC0-46A8-A25A-E819B55EF0EF}">
      <dgm:prSet/>
      <dgm:spPr/>
      <dgm:t>
        <a:bodyPr/>
        <a:lstStyle/>
        <a:p>
          <a:endParaRPr lang="de-DE"/>
        </a:p>
      </dgm:t>
    </dgm:pt>
    <dgm:pt modelId="{5723E0D6-B8D1-4B60-BA3B-D5946EF3BC4F}">
      <dgm:prSet custT="1"/>
      <dgm:spPr>
        <a:solidFill>
          <a:srgbClr val="C00000"/>
        </a:solidFill>
      </dgm:spPr>
      <dgm:t>
        <a:bodyPr/>
        <a:lstStyle/>
        <a:p>
          <a:r>
            <a:rPr lang="de-DE" sz="2000" dirty="0" smtClean="0">
              <a:solidFill>
                <a:schemeClr val="bg1"/>
              </a:solidFill>
            </a:rPr>
            <a:t/>
          </a:r>
          <a:br>
            <a:rPr lang="de-DE" sz="2000" dirty="0" smtClean="0">
              <a:solidFill>
                <a:schemeClr val="bg1"/>
              </a:solidFill>
            </a:rPr>
          </a:br>
          <a:r>
            <a:rPr lang="de-DE" sz="2000" dirty="0" smtClean="0">
              <a:solidFill>
                <a:schemeClr val="bg1"/>
              </a:solidFill>
            </a:rPr>
            <a:t>Über-, Unterforderung, med. Risikofaktoren, Mobbing, Burnout, </a:t>
          </a:r>
          <a:r>
            <a:rPr lang="de-DE" sz="2000" dirty="0" err="1" smtClean="0">
              <a:solidFill>
                <a:schemeClr val="bg1"/>
              </a:solidFill>
            </a:rPr>
            <a:t>Präsentismus</a:t>
          </a:r>
          <a:endParaRPr lang="de-DE" sz="2000" dirty="0">
            <a:solidFill>
              <a:schemeClr val="bg1"/>
            </a:solidFill>
          </a:endParaRPr>
        </a:p>
      </dgm:t>
    </dgm:pt>
    <dgm:pt modelId="{ECE4FDAF-7B86-4935-AF8F-299DDD8BEAC8}" type="parTrans" cxnId="{E512407A-C66E-40D3-B6EA-6B2AAEC2E947}">
      <dgm:prSet/>
      <dgm:spPr/>
      <dgm:t>
        <a:bodyPr/>
        <a:lstStyle/>
        <a:p>
          <a:endParaRPr lang="de-DE"/>
        </a:p>
      </dgm:t>
    </dgm:pt>
    <dgm:pt modelId="{4D377353-8BCF-4F2C-AE7C-ADEC5AA3D19A}" type="sibTrans" cxnId="{E512407A-C66E-40D3-B6EA-6B2AAEC2E947}">
      <dgm:prSet/>
      <dgm:spPr/>
      <dgm:t>
        <a:bodyPr/>
        <a:lstStyle/>
        <a:p>
          <a:endParaRPr lang="de-DE"/>
        </a:p>
      </dgm:t>
    </dgm:pt>
    <dgm:pt modelId="{929D3FF2-1CDB-422C-852D-591898D6BB6E}" type="pres">
      <dgm:prSet presAssocID="{ADE4DA74-6029-483D-9CBF-27210BFDE5DD}" presName="Name0" presStyleCnt="0">
        <dgm:presLayoutVars>
          <dgm:dir/>
          <dgm:animLvl val="lvl"/>
          <dgm:resizeHandles val="exact"/>
        </dgm:presLayoutVars>
      </dgm:prSet>
      <dgm:spPr/>
    </dgm:pt>
    <dgm:pt modelId="{528BDE9B-773C-4F96-B1ED-E6313F0F2645}" type="pres">
      <dgm:prSet presAssocID="{AE4499BA-08FE-44E6-97B3-B935ADF48328}" presName="Name8" presStyleCnt="0"/>
      <dgm:spPr/>
    </dgm:pt>
    <dgm:pt modelId="{99C90CD9-202C-46A2-9542-5E1CC3F7D899}" type="pres">
      <dgm:prSet presAssocID="{AE4499BA-08FE-44E6-97B3-B935ADF4832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6306D5-A3F0-456D-AFF3-1453A8333D1A}" type="pres">
      <dgm:prSet presAssocID="{AE4499BA-08FE-44E6-97B3-B935ADF483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739005-8C84-4E4A-87D9-B0BD4528EDC6}" type="pres">
      <dgm:prSet presAssocID="{727DA014-7F10-49C5-B3F2-ED222C21D0D0}" presName="Name8" presStyleCnt="0"/>
      <dgm:spPr/>
    </dgm:pt>
    <dgm:pt modelId="{7B9DB2FD-78CF-498F-9A7B-96D0C7A923B6}" type="pres">
      <dgm:prSet presAssocID="{727DA014-7F10-49C5-B3F2-ED222C21D0D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CAB1F6-F620-4BB3-A327-9BF3BB3534D2}" type="pres">
      <dgm:prSet presAssocID="{727DA014-7F10-49C5-B3F2-ED222C21D0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B45FBD-5502-4437-8AF8-9A2F511DB29E}" type="pres">
      <dgm:prSet presAssocID="{5723E0D6-B8D1-4B60-BA3B-D5946EF3BC4F}" presName="Name8" presStyleCnt="0"/>
      <dgm:spPr/>
    </dgm:pt>
    <dgm:pt modelId="{CFB98CC1-ACA2-4868-83D2-50A0C2A0FC50}" type="pres">
      <dgm:prSet presAssocID="{5723E0D6-B8D1-4B60-BA3B-D5946EF3BC4F}" presName="level" presStyleLbl="node1" presStyleIdx="2" presStyleCnt="4" custLinFactNeighborX="-29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35A65F-5CB9-4FB3-8D7E-8F0A3CC49F35}" type="pres">
      <dgm:prSet presAssocID="{5723E0D6-B8D1-4B60-BA3B-D5946EF3BC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901DCB-E6EB-4FFB-AEBF-092E36652B0B}" type="pres">
      <dgm:prSet presAssocID="{70DAA6AB-986C-40ED-89A4-FE9D1D47E0A9}" presName="Name8" presStyleCnt="0"/>
      <dgm:spPr/>
    </dgm:pt>
    <dgm:pt modelId="{FAE672AC-CB44-4CA1-91CF-EC4A19BF98CB}" type="pres">
      <dgm:prSet presAssocID="{70DAA6AB-986C-40ED-89A4-FE9D1D47E0A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FFF6F7-0C00-4E24-A1D9-CEA443A6D88D}" type="pres">
      <dgm:prSet presAssocID="{70DAA6AB-986C-40ED-89A4-FE9D1D47E0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E18E358-BB10-4CE7-9D9E-BA868DF7B508}" type="presOf" srcId="{5723E0D6-B8D1-4B60-BA3B-D5946EF3BC4F}" destId="{5E35A65F-5CB9-4FB3-8D7E-8F0A3CC49F35}" srcOrd="1" destOrd="0" presId="urn:microsoft.com/office/officeart/2005/8/layout/pyramid1"/>
    <dgm:cxn modelId="{C4FE50B8-0FC0-46A8-A25A-E819B55EF0EF}" srcId="{ADE4DA74-6029-483D-9CBF-27210BFDE5DD}" destId="{727DA014-7F10-49C5-B3F2-ED222C21D0D0}" srcOrd="1" destOrd="0" parTransId="{EEE62D3C-6CE4-491B-98BB-9D1B35445537}" sibTransId="{190CC1AF-B294-4B14-BE06-4049290A5222}"/>
    <dgm:cxn modelId="{230D2F36-89A4-4D13-9930-8B4C7DA543A1}" type="presOf" srcId="{AE4499BA-08FE-44E6-97B3-B935ADF48328}" destId="{99C90CD9-202C-46A2-9542-5E1CC3F7D899}" srcOrd="0" destOrd="0" presId="urn:microsoft.com/office/officeart/2005/8/layout/pyramid1"/>
    <dgm:cxn modelId="{4BF58BBC-DFF7-4836-9FC6-6AC362E0F10F}" srcId="{ADE4DA74-6029-483D-9CBF-27210BFDE5DD}" destId="{AE4499BA-08FE-44E6-97B3-B935ADF48328}" srcOrd="0" destOrd="0" parTransId="{944CADC8-35B3-434D-B303-B9C8FDE5EFF6}" sibTransId="{B7344487-11D5-488D-87F6-C3F7FF7E56E9}"/>
    <dgm:cxn modelId="{47139A1E-4C0A-4B15-A644-868ECC67EEFD}" type="presOf" srcId="{727DA014-7F10-49C5-B3F2-ED222C21D0D0}" destId="{7B9DB2FD-78CF-498F-9A7B-96D0C7A923B6}" srcOrd="0" destOrd="0" presId="urn:microsoft.com/office/officeart/2005/8/layout/pyramid1"/>
    <dgm:cxn modelId="{8F743307-3A10-41E4-ADE2-6B67FAC9D353}" type="presOf" srcId="{AE4499BA-08FE-44E6-97B3-B935ADF48328}" destId="{A96306D5-A3F0-456D-AFF3-1453A8333D1A}" srcOrd="1" destOrd="0" presId="urn:microsoft.com/office/officeart/2005/8/layout/pyramid1"/>
    <dgm:cxn modelId="{7B741C19-A90D-4C3A-BBE6-6F00851239D5}" type="presOf" srcId="{70DAA6AB-986C-40ED-89A4-FE9D1D47E0A9}" destId="{FAE672AC-CB44-4CA1-91CF-EC4A19BF98CB}" srcOrd="0" destOrd="0" presId="urn:microsoft.com/office/officeart/2005/8/layout/pyramid1"/>
    <dgm:cxn modelId="{C58E9924-A45F-4BF8-9E53-8392786DC391}" type="presOf" srcId="{70DAA6AB-986C-40ED-89A4-FE9D1D47E0A9}" destId="{CDFFF6F7-0C00-4E24-A1D9-CEA443A6D88D}" srcOrd="1" destOrd="0" presId="urn:microsoft.com/office/officeart/2005/8/layout/pyramid1"/>
    <dgm:cxn modelId="{BD3E213F-4F18-4383-9F2D-C54293C538DA}" type="presOf" srcId="{5723E0D6-B8D1-4B60-BA3B-D5946EF3BC4F}" destId="{CFB98CC1-ACA2-4868-83D2-50A0C2A0FC50}" srcOrd="0" destOrd="0" presId="urn:microsoft.com/office/officeart/2005/8/layout/pyramid1"/>
    <dgm:cxn modelId="{5AD479F4-219F-4DFC-B806-E48D38A251FF}" type="presOf" srcId="{ADE4DA74-6029-483D-9CBF-27210BFDE5DD}" destId="{929D3FF2-1CDB-422C-852D-591898D6BB6E}" srcOrd="0" destOrd="0" presId="urn:microsoft.com/office/officeart/2005/8/layout/pyramid1"/>
    <dgm:cxn modelId="{19EB2FB2-322E-4659-9BB9-0F2AC8465A83}" srcId="{ADE4DA74-6029-483D-9CBF-27210BFDE5DD}" destId="{70DAA6AB-986C-40ED-89A4-FE9D1D47E0A9}" srcOrd="3" destOrd="0" parTransId="{44685A46-2A2B-4409-B2F3-8DEAC89F6E74}" sibTransId="{804A7B75-D8BE-4AAC-BB1E-0E90893D2C7D}"/>
    <dgm:cxn modelId="{E512407A-C66E-40D3-B6EA-6B2AAEC2E947}" srcId="{ADE4DA74-6029-483D-9CBF-27210BFDE5DD}" destId="{5723E0D6-B8D1-4B60-BA3B-D5946EF3BC4F}" srcOrd="2" destOrd="0" parTransId="{ECE4FDAF-7B86-4935-AF8F-299DDD8BEAC8}" sibTransId="{4D377353-8BCF-4F2C-AE7C-ADEC5AA3D19A}"/>
    <dgm:cxn modelId="{985FA63A-19B2-44F9-AA80-7409FBC98820}" type="presOf" srcId="{727DA014-7F10-49C5-B3F2-ED222C21D0D0}" destId="{1FCAB1F6-F620-4BB3-A327-9BF3BB3534D2}" srcOrd="1" destOrd="0" presId="urn:microsoft.com/office/officeart/2005/8/layout/pyramid1"/>
    <dgm:cxn modelId="{956B1170-1332-438E-9ECA-2D3B1F40A82B}" type="presParOf" srcId="{929D3FF2-1CDB-422C-852D-591898D6BB6E}" destId="{528BDE9B-773C-4F96-B1ED-E6313F0F2645}" srcOrd="0" destOrd="0" presId="urn:microsoft.com/office/officeart/2005/8/layout/pyramid1"/>
    <dgm:cxn modelId="{4A6BAB1B-B65C-464D-B8C1-24BCA139AA05}" type="presParOf" srcId="{528BDE9B-773C-4F96-B1ED-E6313F0F2645}" destId="{99C90CD9-202C-46A2-9542-5E1CC3F7D899}" srcOrd="0" destOrd="0" presId="urn:microsoft.com/office/officeart/2005/8/layout/pyramid1"/>
    <dgm:cxn modelId="{215E2770-7394-4137-8E3D-F8C3DCC725FC}" type="presParOf" srcId="{528BDE9B-773C-4F96-B1ED-E6313F0F2645}" destId="{A96306D5-A3F0-456D-AFF3-1453A8333D1A}" srcOrd="1" destOrd="0" presId="urn:microsoft.com/office/officeart/2005/8/layout/pyramid1"/>
    <dgm:cxn modelId="{A90DC96D-93A6-4990-9117-39175CC15010}" type="presParOf" srcId="{929D3FF2-1CDB-422C-852D-591898D6BB6E}" destId="{85739005-8C84-4E4A-87D9-B0BD4528EDC6}" srcOrd="1" destOrd="0" presId="urn:microsoft.com/office/officeart/2005/8/layout/pyramid1"/>
    <dgm:cxn modelId="{F36EFBA7-EDCC-4754-8167-C4957DA12D1D}" type="presParOf" srcId="{85739005-8C84-4E4A-87D9-B0BD4528EDC6}" destId="{7B9DB2FD-78CF-498F-9A7B-96D0C7A923B6}" srcOrd="0" destOrd="0" presId="urn:microsoft.com/office/officeart/2005/8/layout/pyramid1"/>
    <dgm:cxn modelId="{95235D57-E6A0-4EE3-A58F-A4A5148AA1E6}" type="presParOf" srcId="{85739005-8C84-4E4A-87D9-B0BD4528EDC6}" destId="{1FCAB1F6-F620-4BB3-A327-9BF3BB3534D2}" srcOrd="1" destOrd="0" presId="urn:microsoft.com/office/officeart/2005/8/layout/pyramid1"/>
    <dgm:cxn modelId="{122BAD43-F2EC-4ED6-86AE-6AC92CAA9DB3}" type="presParOf" srcId="{929D3FF2-1CDB-422C-852D-591898D6BB6E}" destId="{B3B45FBD-5502-4437-8AF8-9A2F511DB29E}" srcOrd="2" destOrd="0" presId="urn:microsoft.com/office/officeart/2005/8/layout/pyramid1"/>
    <dgm:cxn modelId="{CE909941-9914-45A6-9715-36A8A99DABF9}" type="presParOf" srcId="{B3B45FBD-5502-4437-8AF8-9A2F511DB29E}" destId="{CFB98CC1-ACA2-4868-83D2-50A0C2A0FC50}" srcOrd="0" destOrd="0" presId="urn:microsoft.com/office/officeart/2005/8/layout/pyramid1"/>
    <dgm:cxn modelId="{669DAFDA-C2EB-4B17-8379-FCDF1125759A}" type="presParOf" srcId="{B3B45FBD-5502-4437-8AF8-9A2F511DB29E}" destId="{5E35A65F-5CB9-4FB3-8D7E-8F0A3CC49F35}" srcOrd="1" destOrd="0" presId="urn:microsoft.com/office/officeart/2005/8/layout/pyramid1"/>
    <dgm:cxn modelId="{0423CC77-404A-4C28-8934-C1DA9B4C32A6}" type="presParOf" srcId="{929D3FF2-1CDB-422C-852D-591898D6BB6E}" destId="{4C901DCB-E6EB-4FFB-AEBF-092E36652B0B}" srcOrd="3" destOrd="0" presId="urn:microsoft.com/office/officeart/2005/8/layout/pyramid1"/>
    <dgm:cxn modelId="{CA1EB14E-3AA4-4B89-A5F9-DFA7F54C66BA}" type="presParOf" srcId="{4C901DCB-E6EB-4FFB-AEBF-092E36652B0B}" destId="{FAE672AC-CB44-4CA1-91CF-EC4A19BF98CB}" srcOrd="0" destOrd="0" presId="urn:microsoft.com/office/officeart/2005/8/layout/pyramid1"/>
    <dgm:cxn modelId="{57553C88-880A-47AC-8CFA-0D0712FC9B49}" type="presParOf" srcId="{4C901DCB-E6EB-4FFB-AEBF-092E36652B0B}" destId="{CDFFF6F7-0C00-4E24-A1D9-CEA443A6D8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90CD9-202C-46A2-9542-5E1CC3F7D899}">
      <dsp:nvSpPr>
        <dsp:cNvPr id="0" name=""/>
        <dsp:cNvSpPr/>
      </dsp:nvSpPr>
      <dsp:spPr>
        <a:xfrm>
          <a:off x="3257550" y="0"/>
          <a:ext cx="2171700" cy="1409700"/>
        </a:xfrm>
        <a:prstGeom prst="trapezoid">
          <a:avLst>
            <a:gd name="adj" fmla="val 7702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</a:rPr>
            <a:t>Arbeitsunfälle Berufskrankheiten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3257550" y="0"/>
        <a:ext cx="2171700" cy="1409700"/>
      </dsp:txXfrm>
    </dsp:sp>
    <dsp:sp modelId="{7B9DB2FD-78CF-498F-9A7B-96D0C7A923B6}">
      <dsp:nvSpPr>
        <dsp:cNvPr id="0" name=""/>
        <dsp:cNvSpPr/>
      </dsp:nvSpPr>
      <dsp:spPr>
        <a:xfrm>
          <a:off x="2171700" y="1409700"/>
          <a:ext cx="4343400" cy="1409700"/>
        </a:xfrm>
        <a:prstGeom prst="trapezoid">
          <a:avLst>
            <a:gd name="adj" fmla="val 7702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</a:rPr>
            <a:t/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/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/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Absentismus</a:t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Wiedereingliederung</a:t>
          </a:r>
        </a:p>
      </dsp:txBody>
      <dsp:txXfrm>
        <a:off x="2931795" y="1409700"/>
        <a:ext cx="2823210" cy="1409700"/>
      </dsp:txXfrm>
    </dsp:sp>
    <dsp:sp modelId="{CFB98CC1-ACA2-4868-83D2-50A0C2A0FC50}">
      <dsp:nvSpPr>
        <dsp:cNvPr id="0" name=""/>
        <dsp:cNvSpPr/>
      </dsp:nvSpPr>
      <dsp:spPr>
        <a:xfrm>
          <a:off x="1066825" y="2819400"/>
          <a:ext cx="6515100" cy="1409700"/>
        </a:xfrm>
        <a:prstGeom prst="trapezoid">
          <a:avLst>
            <a:gd name="adj" fmla="val 7702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</a:rPr>
            <a:t/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Über-, Unterforderung, med. Risikofaktoren, Mobbing, Burnout, </a:t>
          </a:r>
          <a:r>
            <a:rPr lang="de-DE" sz="2000" kern="1200" dirty="0" err="1" smtClean="0">
              <a:solidFill>
                <a:schemeClr val="bg1"/>
              </a:solidFill>
            </a:rPr>
            <a:t>Präsentismus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2206968" y="2819400"/>
        <a:ext cx="4234815" cy="1409700"/>
      </dsp:txXfrm>
    </dsp:sp>
    <dsp:sp modelId="{FAE672AC-CB44-4CA1-91CF-EC4A19BF98CB}">
      <dsp:nvSpPr>
        <dsp:cNvPr id="0" name=""/>
        <dsp:cNvSpPr/>
      </dsp:nvSpPr>
      <dsp:spPr>
        <a:xfrm>
          <a:off x="0" y="4229100"/>
          <a:ext cx="8686800" cy="1409700"/>
        </a:xfrm>
        <a:prstGeom prst="trapezoid">
          <a:avLst>
            <a:gd name="adj" fmla="val 77027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</a:rPr>
            <a:t/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/>
          </a:r>
          <a:br>
            <a:rPr lang="de-DE" sz="2000" kern="1200" dirty="0" smtClean="0">
              <a:solidFill>
                <a:schemeClr val="bg1"/>
              </a:solidFill>
            </a:rPr>
          </a:br>
          <a:r>
            <a:rPr lang="de-DE" sz="2000" kern="1200" dirty="0" smtClean="0">
              <a:solidFill>
                <a:schemeClr val="bg1"/>
              </a:solidFill>
            </a:rPr>
            <a:t>Sozialkapital, Wohlbefinden, Beschäftigungsfähigkeit, Teilhabe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1520189" y="4229100"/>
        <a:ext cx="5646420" cy="140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E747-14D1-4274-BFAD-8A7E42C1F968}" type="datetimeFigureOut">
              <a:rPr lang="de-DE" smtClean="0"/>
              <a:pPr/>
              <a:t>25.3.2011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54813-53F2-46BA-8E31-407138E813C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5600" tIns="75600" rIns="75600" bIns="432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5600" tIns="75600" rIns="75600" bIns="43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5600" tIns="75600" rIns="75600" bIns="43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5600" tIns="75600" rIns="75600" bIns="432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5600" tIns="75600" rIns="75600" bIns="43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2F116-BF25-4A25-9A14-8EA168AD5E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Hälfte der Mitarbeiter verdient doppelt so viel und muss dafür dreimal so viel leisten wie früher.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2F116-BF25-4A25-9A14-8EA168AD5E6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2F116-BF25-4A25-9A14-8EA168AD5E6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2016" y="9429119"/>
            <a:ext cx="2945659" cy="497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5954" tIns="75954" rIns="75954" bIns="43402" anchor="b"/>
          <a:lstStyle/>
          <a:p>
            <a:pPr algn="r" defTabSz="917575" eaLnBrk="0" hangingPunct="0">
              <a:lnSpc>
                <a:spcPts val="2613"/>
              </a:lnSpc>
            </a:pPr>
            <a:fld id="{4C273E88-7BB0-4758-B4B4-7FCE7E794135}" type="slidenum">
              <a:rPr lang="de-DE" sz="1200">
                <a:solidFill>
                  <a:srgbClr val="FFFFFF"/>
                </a:solidFill>
              </a:rPr>
              <a:pPr algn="r" defTabSz="917575" eaLnBrk="0" hangingPunct="0">
                <a:lnSpc>
                  <a:spcPts val="2613"/>
                </a:lnSpc>
              </a:pPr>
              <a:t>9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368300"/>
            <a:ext cx="4829175" cy="36226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915" y="4213079"/>
            <a:ext cx="4986536" cy="3991252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9C120-F88B-4A03-886B-DDDF701530E6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414338"/>
            <a:ext cx="5403850" cy="40528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239" y="4715153"/>
            <a:ext cx="5161198" cy="446698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st_g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81000" y="2028825"/>
            <a:ext cx="42719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2514600" y="6619875"/>
            <a:ext cx="6629400" cy="238125"/>
          </a:xfrm>
          <a:prstGeom prst="rect">
            <a:avLst/>
          </a:prstGeom>
          <a:solidFill>
            <a:schemeClr val="bg1"/>
          </a:solidFill>
          <a:ln w="9525">
            <a:solidFill>
              <a:srgbClr val="D9E3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505200"/>
            <a:ext cx="6096000" cy="762000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6096000" cy="5334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EEC621-74BC-46CD-A31E-2757E41558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5FECB83-112D-4EBB-9168-5959674F7B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work-life-competence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9529B75-8E9B-4D37-A7D9-3128EE427F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0" y="6686550"/>
            <a:ext cx="1905000" cy="1714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15. Juli 2010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0" y="0"/>
            <a:ext cx="9144000" cy="4048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de-DE" sz="2400">
              <a:solidFill>
                <a:srgbClr val="001558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838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828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152400"/>
            <a:ext cx="508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noProof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77200" y="66865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7880CFA-CBB9-4AA4-B588-18382232AE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gray">
          <a:xfrm>
            <a:off x="6324600" y="120650"/>
            <a:ext cx="24384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5600" tIns="75600" rIns="75600" bIns="75600" anchor="ctr"/>
          <a:lstStyle/>
          <a:p>
            <a:pPr>
              <a:defRPr/>
            </a:pPr>
            <a:endParaRPr lang="de-DE"/>
          </a:p>
        </p:txBody>
      </p:sp>
      <p:pic>
        <p:nvPicPr>
          <p:cNvPr id="1034" name="Picture 10" descr="bst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6391275" y="150813"/>
            <a:ext cx="23050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1" r:id="rId3"/>
    <p:sldLayoutId id="2147483772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buChar char="•"/>
        <a:defRPr>
          <a:solidFill>
            <a:schemeClr val="tx1"/>
          </a:solidFill>
          <a:latin typeface="+mn-lt"/>
        </a:defRPr>
      </a:lvl2pPr>
      <a:lvl3pPr marL="192088" indent="72231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3pPr>
      <a:lvl4pPr marL="434975" indent="-241300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buChar char="–"/>
        <a:defRPr>
          <a:solidFill>
            <a:schemeClr val="tx1"/>
          </a:solidFill>
          <a:latin typeface="+mn-lt"/>
        </a:defRPr>
      </a:lvl4pPr>
      <a:lvl5pPr marL="436563" indent="1392238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5pPr>
      <a:lvl6pPr marL="89376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6pPr>
      <a:lvl7pPr marL="135096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7pPr>
      <a:lvl8pPr marL="180816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8pPr>
      <a:lvl9pPr marL="226536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hyperlink" Target="http://www.familienbewusste-personalpolitik.de/" TargetMode="External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hyperlink" Target="http://www.em-n.eu/index.php?id=800" TargetMode="External"/><Relationship Id="rId21" Type="http://schemas.openxmlformats.org/officeDocument/2006/relationships/image" Target="../media/image20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hyperlink" Target="http://www.stadt.coburg.de/politikverwaltung.asp?uid=292&amp;mid=196&amp;iid=2339" TargetMode="External"/><Relationship Id="rId25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4.png"/><Relationship Id="rId24" Type="http://schemas.openxmlformats.org/officeDocument/2006/relationships/image" Target="../media/image23.png"/><Relationship Id="rId5" Type="http://schemas.openxmlformats.org/officeDocument/2006/relationships/image" Target="http://www.em-n.eu/fileadmin/templates/FamFreundl_170.jpg" TargetMode="External"/><Relationship Id="rId15" Type="http://schemas.openxmlformats.org/officeDocument/2006/relationships/hyperlink" Target="http://www.bff-nbg.de/index_1.html" TargetMode="External"/><Relationship Id="rId23" Type="http://schemas.openxmlformats.org/officeDocument/2006/relationships/image" Target="../media/image22.jpeg"/><Relationship Id="rId10" Type="http://schemas.openxmlformats.org/officeDocument/2006/relationships/image" Target="../media/image13.jpeg"/><Relationship Id="rId19" Type="http://schemas.openxmlformats.org/officeDocument/2006/relationships/hyperlink" Target="http://www.arbeitsagentur.de/nn_157658/Navigation/Dienststellen/RD-BY/Nuernberg/Agentur/Agentur-Nav.html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ages.google.de/imgres?imgurl=http://www.oedp.de/themen/gug/bilder/tibi_gug.jpg&amp;imgrefurl=http://www.oedp.de/themen/gug/&amp;h=300&amp;w=283&amp;sz=14&amp;tbnid=fe6H8tE7Vid-AM:&amp;tbnh=111&amp;tbnw=104&amp;hl=de&amp;start=24&amp;prev=/images?q=globalisierung&amp;start=20&amp;svnum=10&amp;hl=de&amp;lr=&amp;sa=N" TargetMode="External"/><Relationship Id="rId7" Type="http://schemas.openxmlformats.org/officeDocument/2006/relationships/hyperlink" Target="http://www.bst-bildarchiv.de/servlet/objecthandling?oid=40440&amp;col=77210&amp;script=t&amp;srid=77210&amp;c=5&amp;r=2&amp;f=200&amp;lng=de&amp;lb=0&amp;order=name&amp;cch=1143634863314&amp;xlt=0&amp;p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bst-bildarchiv.de/servlet/objecthandling?oid=8731&amp;col=77212&amp;script=t&amp;srid=77212&amp;c=5&amp;r=2&amp;f=200&amp;lng=de&amp;lb=0&amp;order=name&amp;cch=1143635049875&amp;xlt=0&amp;p=3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505200"/>
            <a:ext cx="7848600" cy="762000"/>
          </a:xfrm>
        </p:spPr>
        <p:txBody>
          <a:bodyPr/>
          <a:lstStyle/>
          <a:p>
            <a:r>
              <a:rPr lang="de-DE" dirty="0" smtClean="0"/>
              <a:t>Mensch-Arbeit-Gesellschaft</a:t>
            </a:r>
            <a:br>
              <a:rPr lang="de-DE" dirty="0" smtClean="0"/>
            </a:br>
            <a:r>
              <a:rPr lang="de-DE" sz="2000" dirty="0" smtClean="0"/>
              <a:t>Mehr Verantwortung für Unternehmen?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8382000" cy="533400"/>
          </a:xfrm>
        </p:spPr>
        <p:txBody>
          <a:bodyPr/>
          <a:lstStyle/>
          <a:p>
            <a:pPr marL="0" indent="0"/>
            <a:r>
              <a:rPr lang="de-DE" smtClean="0"/>
              <a:t>Birgit Wintermann</a:t>
            </a:r>
            <a:br>
              <a:rPr lang="de-DE" smtClean="0"/>
            </a:br>
            <a:r>
              <a:rPr lang="de-DE" smtClean="0"/>
              <a:t>Detlef Hollmann					St. Gallen 24.03.2011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2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de-DE" smtClean="0"/>
              <a:t>10. März 2006</a:t>
            </a:r>
          </a:p>
        </p:txBody>
      </p:sp>
      <p:sp>
        <p:nvSpPr>
          <p:cNvPr id="2253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253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C3E4657F-0636-460B-98E7-BB6F6C6569F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22533" name="Rectangle 35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382000" cy="762000"/>
          </a:xfrm>
        </p:spPr>
        <p:txBody>
          <a:bodyPr/>
          <a:lstStyle/>
          <a:p>
            <a:pPr eaLnBrk="1" hangingPunct="1"/>
            <a:r>
              <a:rPr lang="de-DE" smtClean="0"/>
              <a:t>Übersicht über Handlungsfelder des</a:t>
            </a:r>
            <a:br>
              <a:rPr lang="de-DE" smtClean="0"/>
            </a:br>
            <a:r>
              <a:rPr lang="de-DE" smtClean="0"/>
              <a:t>betrieblichen wlc-Managements</a:t>
            </a:r>
          </a:p>
        </p:txBody>
      </p:sp>
      <p:graphicFrame>
        <p:nvGraphicFramePr>
          <p:cNvPr id="34849" name="Group 33"/>
          <p:cNvGraphicFramePr>
            <a:graphicFrameLocks noGrp="1"/>
          </p:cNvGraphicFramePr>
          <p:nvPr>
            <p:ph idx="4294967295"/>
          </p:nvPr>
        </p:nvGraphicFramePr>
        <p:xfrm>
          <a:off x="0" y="1824038"/>
          <a:ext cx="8763000" cy="4254500"/>
        </p:xfrm>
        <a:graphic>
          <a:graphicData uri="http://schemas.openxmlformats.org/drawingml/2006/table">
            <a:tbl>
              <a:tblPr/>
              <a:tblGrid>
                <a:gridCol w="1460500"/>
                <a:gridCol w="1460500"/>
                <a:gridCol w="1460500"/>
                <a:gridCol w="1460500"/>
                <a:gridCol w="1460500"/>
                <a:gridCol w="1460500"/>
              </a:tblGrid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1. Unternehmens- und 	Wertschätzungskultur </a:t>
                      </a:r>
                      <a:b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	(gelebte work-life-competence 	im Unternehmen)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  <a:tab pos="180975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2. Kommunikation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  <a:tab pos="180975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	a) 	Interne und externe 			Kommunikation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  <a:tab pos="180975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	b)	Mitarbeiterdialog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3.	Flexibilität von Arbeitszeit und </a:t>
                      </a:r>
                      <a:b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	-ort unter Kunden-, Ertrags- und 	Mitarbeiteraspekten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4.	Führung und  Führungskräfte-	entwicklung unter wlc Aspekten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	Leiten – Steuern – Führen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5.	Personal- und Organisations-	entwicklung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64"/>
                          </a:solidFill>
                          <a:effectLst/>
                          <a:latin typeface="Arial" charset="0"/>
                        </a:rPr>
                        <a:t>6.	Service und Unterstützungs-	angebote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Kennzeichen: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work-life-competence ist als 	strategisches Instrument 	verankert. Wlc wird im 	Unternehmen gelebt und die 	Umsetzung aktiv gefördert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Kennzeichen: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Transparenz über wlc Strategie 	nach innen und Positionierung als 	attraktiver Arbeitgeber nach 	aussen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	Betriebliche Anforderungen und 	Anliegen der Mitarbeiter werden 	offen, vorausschauend und 	lösungsorientiert besprochen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Kennzeichen: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Arbeitzeiten, Urlaubsregelungen 	und Freistellungen berücksichtigen 	sowohl Betriebszeiterfordernisse 	als auch Wünsche der 	Beschäftigten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Ergebnisorientierung und 	Zielvereinbarungen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Kennzeichen: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wlc ist als strategisches Thema in 	Management- und 	Führungskonzepte integriert; 	Führungskräfte fördern und 	fordern wlc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Kennzeichen: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wlc ist Bestandteil in Konzepten 	zur Personalgewinnung, -bindung 	und -entwicklung; 	Organisationsentwicklung und 	Personalentwicklung sind eng 	verzahnt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Lernende Arbeitsorganisation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Kennzeichen: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 3" pitchFamily="18" charset="2"/>
                        <a:buChar char="u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Der Betrieb unterstützt 	Beschäftigte je nach 	Notwendigkeit und betrieblichen 	Möglichkeiten bei Kinderbetreuung 	und/oder Pflege von Angehörigen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Beispielhafte Ansatzpunkte: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Wertschätzung gegenüber Müttern 	und Vätern mit 	Familienverantwortung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Wertschätzung gegenüber 	Mitarbeitern mit unterschiedlichen 	Lebens-/Familienformen und </a:t>
                      </a:r>
                      <a:b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-interessenlagen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Emotionale Verankerung von wlc 	bei Führungskräften und 	Mitarbeitern (gelebte Kultur)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Gesellschaftliches Engagement 	des Betriebs/der Mitarbeiter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Beispielhafte Ansatzpunkte: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Transparenz über betrieblichen 	Stellenwert von wlc im 	Zusammenhang mit 	Kundenbegeisterung und Effizienz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Unternehmensinterne und </a:t>
                      </a:r>
                      <a:b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-externe Kommunikation und 	Information zu wlc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Bekanntheitsgrad von 	Maßnahmen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Gespräche zwischen 	Führungskraft und Mitarbeiter zu 	wlc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Jährliches Mitarbeitergespräch mit 	Bezug zu wlc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Abstimmung innerhalb von 	Arbeitsteams/zwischen Kollegen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Beispielhafte Ansatzpunkte: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Arbeitszeitgestaltung mit 	Planbarkeit und/oder 	Dispositionsmöglichkeiten für 	Mitarbeiter/Teams und 	Berücksichtigung von 	Betriebszeiterfordernissen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Arbeitszeiten unter 	Berücksichtigung unterschiedlicher 	Lebens- und Berufsphasen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Urlaubsregelungen nach Prinzip 	‚Geben und Nehmen‘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Freistellungsregelungen</a:t>
                      </a:r>
                      <a:b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(z.B. für Pflege von Angehörigen, 	individuelle Weiterbildung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Arbeitsorganisation unter 	Berücksichtigung flexiblerer 	Arbeitsorte und steigender 	Mobilitätsanforderungen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Beispielhafte Ansatzpunkte: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Führungskräfteentwicklung mit 	Blick auf Zukunftsheraus-	forderungen und wlc-orientierte 	Führung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Organisation von Stellen des 	Leitens – Steuerns – Führens in 	Teilzeit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Teilbarkeit von </a:t>
                      </a:r>
                      <a:b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Leiten – Steuern – Führen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Strategische Verankerung von wlc 	im Unternehmen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Beispielhafte Ansatzpunkte: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Gezielte Nutzung von wlc im 	Rahmen des externen 	Personalmarketings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Lebensphasenorientierte 	Personalentwicklungskonzepte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Arbeitsorganisation mit klarer 	Aufgabenzuordnung, 	Ergebniszielen und darauf 	ausgerichteten Mitgestaltungs- 	und Dispositionsspielräumen für 	Beschäftigte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Kontinuierliches Lernen und 	gezielter Wissenstransfer 	zwischen Jung und Alt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Beispielhafte Ansatzpunkte: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Notfallbetreuung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Betrieblich unterstützte 	Kinderbetreuung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Förderung von Mitarbeiterkindern 	(z.B. Hausaufgabenbetreuung, 	Öffnung betriebliches 	Weiterbildungsprogramm)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Finanzielle Unterstützung bei 	Kinderbetreuung, Pflege von 	Angehörigen und/oder 	h</a:t>
                      </a: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aushaltsnahen Dienstleistungen</a:t>
                      </a:r>
                      <a:endParaRPr kumimoji="0" lang="de-DE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	Gesundheitsorientierte Arbeits- 	und Familienwelt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Info-, Beratungs-, Vermittlungs-	angebote zur Kinderbetreuung, 	Pflege von Angehörigen und/oder 	Alltagsbewältigung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kumimoji="0" lang="de-DE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Qualifizierungen work-life-competence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Für Unternehmen: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Zielgruppe: Unternehmen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Ziel: Befähigung der Teilnehmer, Bedarfe in ihren Unternehmen zu ermitteln und unternehmensspezifisch umzusetzen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2 Teilnehmer pro Unternehmen mit Entscheidungsbefugnis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6 ein- bis zweitägige Module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Entwicklung von Praxisprojekten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r>
              <a:rPr lang="de-DE" b="1" dirty="0" smtClean="0"/>
              <a:t>Für das wirtschaftliche Umfeld: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Zielgruppe: Kammern, Verbände, Institutionen, Kommunen, Wirtschaftsförderungen, Lokale Bündnisse </a:t>
            </a:r>
            <a:r>
              <a:rPr lang="de-DE" dirty="0" err="1" smtClean="0"/>
              <a:t>etc</a:t>
            </a:r>
            <a:r>
              <a:rPr lang="de-DE" dirty="0" smtClean="0"/>
              <a:t>….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Ziel: Befähigung der Teilnehmer, ein zielgruppenspezifisches Konzept (während der Qualifikation) für die eigene Institution zu erstellen und umzusetzen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4 ganztägige Module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00EEC621-74BC-46CD-A31E-2757E41558B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38707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>
                <a:latin typeface="Arial" pitchFamily="34" charset="0"/>
              </a:rPr>
              <a:t>Seite </a:t>
            </a:r>
            <a:fld id="{00943EA9-2B24-4EB0-B21F-CA5FC94385E2}" type="slidenum">
              <a:rPr lang="de-DE" smtClean="0">
                <a:latin typeface="Arial" pitchFamily="34" charset="0"/>
              </a:rPr>
              <a:pPr/>
              <a:t>12</a:t>
            </a:fld>
            <a:endParaRPr lang="de-DE" smtClean="0">
              <a:latin typeface="Arial" pitchFamily="34" charset="0"/>
            </a:endParaRPr>
          </a:p>
        </p:txBody>
      </p:sp>
      <p:pic>
        <p:nvPicPr>
          <p:cNvPr id="1029" name="logo-ff" descr="Familienfreundlichste Wirtschaftsregion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81000" y="609600"/>
            <a:ext cx="1676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685800" y="1524000"/>
            <a:ext cx="7772400" cy="646113"/>
          </a:xfrm>
          <a:prstGeom prst="rect">
            <a:avLst/>
          </a:prstGeom>
          <a:solidFill>
            <a:srgbClr val="E4F2F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>
                <a:solidFill>
                  <a:srgbClr val="0070C0"/>
                </a:solidFill>
              </a:rPr>
              <a:t>Europäische Metropolregion </a:t>
            </a:r>
            <a:r>
              <a:rPr lang="de-DE" smtClean="0">
                <a:solidFill>
                  <a:srgbClr val="0070C0"/>
                </a:solidFill>
              </a:rPr>
              <a:t>Nürnberg:</a:t>
            </a:r>
            <a:endParaRPr lang="de-DE">
              <a:solidFill>
                <a:srgbClr val="0070C0"/>
              </a:solidFill>
            </a:endParaRPr>
          </a:p>
          <a:p>
            <a:pPr algn="ctr" eaLnBrk="0" hangingPunct="0"/>
            <a:r>
              <a:rPr lang="de-DE">
                <a:solidFill>
                  <a:srgbClr val="0070C0"/>
                </a:solidFill>
              </a:rPr>
              <a:t>Auf dem Weg zur familienfreundlichsten Wirtschaftsregion</a:t>
            </a:r>
          </a:p>
        </p:txBody>
      </p:sp>
      <p:sp>
        <p:nvSpPr>
          <p:cNvPr id="104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5080000" cy="228600"/>
          </a:xfrm>
          <a:noFill/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pic>
        <p:nvPicPr>
          <p:cNvPr id="10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33400"/>
            <a:ext cx="16383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6" descr="EMN200_gelb_ohneVerkehr_2010032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5413" y="2857500"/>
            <a:ext cx="3810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990600" y="3276600"/>
          <a:ext cx="1528762" cy="895350"/>
        </p:xfrm>
        <a:graphic>
          <a:graphicData uri="http://schemas.openxmlformats.org/presentationml/2006/ole">
            <p:oleObj spid="_x0000_s3074" name="Acrobat Document" r:id="rId8" imgW="3891600" imgH="2278080" progId="AcroExch.Document.7">
              <p:embed/>
            </p:oleObj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4419600"/>
            <a:ext cx="21272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413" y="3924300"/>
            <a:ext cx="152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038600"/>
            <a:ext cx="1838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5"/>
          <p:cNvGrpSpPr>
            <a:grpSpLocks/>
          </p:cNvGrpSpPr>
          <p:nvPr/>
        </p:nvGrpSpPr>
        <p:grpSpPr bwMode="auto">
          <a:xfrm>
            <a:off x="1296988" y="2857500"/>
            <a:ext cx="2316162" cy="835025"/>
            <a:chOff x="685800" y="2362200"/>
            <a:chExt cx="2316029" cy="835311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33600" y="2362200"/>
              <a:ext cx="868229" cy="835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feld 11"/>
            <p:cNvSpPr txBox="1">
              <a:spLocks noChangeArrowheads="1"/>
            </p:cNvSpPr>
            <p:nvPr/>
          </p:nvSpPr>
          <p:spPr bwMode="auto">
            <a:xfrm>
              <a:off x="685800" y="2438426"/>
              <a:ext cx="1523912" cy="64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de-DE" sz="900">
                  <a:latin typeface="Calibri" pitchFamily="34" charset="0"/>
                  <a:cs typeface="Times New Roman" pitchFamily="18" charset="0"/>
                </a:rPr>
                <a:t>Schirrmherrschaft:</a:t>
              </a:r>
              <a:br>
                <a:rPr lang="de-DE" sz="900">
                  <a:latin typeface="Calibri" pitchFamily="34" charset="0"/>
                  <a:cs typeface="Times New Roman" pitchFamily="18" charset="0"/>
                </a:rPr>
              </a:br>
              <a:r>
                <a:rPr lang="de-DE" sz="900">
                  <a:latin typeface="Calibri" pitchFamily="34" charset="0"/>
                  <a:cs typeface="Times New Roman" pitchFamily="18" charset="0"/>
                </a:rPr>
                <a:t>Prof.Dieter Kempf, Vorstandsvorsitzender der DATEV eG</a:t>
              </a:r>
            </a:p>
          </p:txBody>
        </p:sp>
      </p:grp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2625" y="25701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http://www.em-n.eu/uploads/RTEmagicC_initiative_01.gif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0213" y="4457700"/>
            <a:ext cx="1143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 descr="http://www.em-n.eu/uploads/RTEmagicC_bfnbg.gif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4413" y="5219700"/>
            <a:ext cx="1066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http://www.em-n.eu/uploads/RTEmagicC_coburg.gif.gif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51213" y="5524500"/>
            <a:ext cx="8461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http://www.em-n.eu/uploads/RTEmagicC_ba_01.gif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00" y="2209800"/>
            <a:ext cx="1752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6" descr="Logo Erlanger Bündnis für Familie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17613" y="5067300"/>
            <a:ext cx="10334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 descr="HWK für Mittelfranke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30375" y="2425700"/>
            <a:ext cx="1889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89413" y="5676900"/>
            <a:ext cx="8382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56213" y="5753100"/>
            <a:ext cx="12287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Bild 1" descr="Logo Region Bayreuth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627813" y="5524500"/>
            <a:ext cx="12954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hteck 26"/>
          <p:cNvSpPr>
            <a:spLocks noChangeArrowheads="1"/>
          </p:cNvSpPr>
          <p:nvPr/>
        </p:nvSpPr>
        <p:spPr bwMode="auto">
          <a:xfrm>
            <a:off x="3656013" y="688975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latin typeface="Calibri" pitchFamily="34" charset="0"/>
                <a:cs typeface="Times New Roman" pitchFamily="18" charset="0"/>
              </a:rPr>
              <a:t>... und laufend mehr!</a:t>
            </a:r>
            <a:endParaRPr lang="de-DE" sz="1600">
              <a:latin typeface="Calibri" pitchFamily="34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65863" y="3178175"/>
            <a:ext cx="20161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feld 46"/>
          <p:cNvSpPr txBox="1"/>
          <p:nvPr/>
        </p:nvSpPr>
        <p:spPr>
          <a:xfrm>
            <a:off x="6858000" y="6324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smtClean="0"/>
              <a:t>... und ständig mehr!</a:t>
            </a:r>
            <a:endParaRPr lang="de-DE" sz="140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90600" y="5867400"/>
            <a:ext cx="985838" cy="2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Unternehmenswettbewerbe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077200" y="6686550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F9529B75-8E9B-4D37-A7D9-3128EE427FA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 März 2006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828800"/>
            <a:ext cx="33528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 Camp zum Thema Familienfreundlichkeit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00EEC621-74BC-46CD-A31E-2757E41558B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382000" cy="191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905000" y="4648200"/>
            <a:ext cx="5502340" cy="4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</a:rPr>
              <a:t>www.worklife20camp.de</a:t>
            </a:r>
            <a:endParaRPr lang="de-DE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tibi_g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75"/>
            <a:ext cx="1828800" cy="14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/>
          <p:cNvSpPr/>
          <p:nvPr/>
        </p:nvSpPr>
        <p:spPr bwMode="auto">
          <a:xfrm>
            <a:off x="1447800" y="1143000"/>
            <a:ext cx="7696200" cy="381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600" tIns="75600" rIns="75600" bIns="432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" name="Picture 11" descr="Handy 521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33775"/>
            <a:ext cx="1828800" cy="121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Anzeigetafel SL 184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4676775"/>
            <a:ext cx="1828800" cy="1943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4" descr="860(1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85975"/>
            <a:ext cx="1828800" cy="15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A5FD739E-B2CB-489C-95CB-0D36C3C279E6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5330825" y="4500563"/>
            <a:ext cx="1800225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5259387" y="4757738"/>
            <a:ext cx="187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Anpassung der Arbeitsorganisation</a:t>
            </a:r>
            <a:r>
              <a:rPr lang="de-DE" sz="1000" b="1" dirty="0" smtClean="0">
                <a:solidFill>
                  <a:schemeClr val="tx1"/>
                </a:solidFill>
              </a:rPr>
              <a:t>(Personal </a:t>
            </a:r>
            <a:r>
              <a:rPr lang="de-DE" sz="1000" b="1" dirty="0">
                <a:solidFill>
                  <a:schemeClr val="tx1"/>
                </a:solidFill>
              </a:rPr>
              <a:t>, Organisations-, Arbeitsplatzgestaltung)</a:t>
            </a:r>
          </a:p>
        </p:txBody>
      </p:sp>
      <p:sp>
        <p:nvSpPr>
          <p:cNvPr id="50183" name="AutoShape 5"/>
          <p:cNvSpPr>
            <a:spLocks noChangeArrowheads="1"/>
          </p:cNvSpPr>
          <p:nvPr/>
        </p:nvSpPr>
        <p:spPr bwMode="auto">
          <a:xfrm>
            <a:off x="1982787" y="1997075"/>
            <a:ext cx="1239838" cy="1101725"/>
          </a:xfrm>
          <a:prstGeom prst="curvedRightArrow">
            <a:avLst>
              <a:gd name="adj1" fmla="val 20000"/>
              <a:gd name="adj2" fmla="val 40000"/>
              <a:gd name="adj3" fmla="val 5539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AutoShape 6"/>
          <p:cNvSpPr>
            <a:spLocks noChangeArrowheads="1"/>
          </p:cNvSpPr>
          <p:nvPr/>
        </p:nvSpPr>
        <p:spPr bwMode="auto">
          <a:xfrm>
            <a:off x="7316787" y="1997075"/>
            <a:ext cx="1143000" cy="1101725"/>
          </a:xfrm>
          <a:prstGeom prst="curvedLeftArrow">
            <a:avLst>
              <a:gd name="adj1" fmla="val 20000"/>
              <a:gd name="adj2" fmla="val 40000"/>
              <a:gd name="adj3" fmla="val 4715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3657600" y="2209800"/>
            <a:ext cx="37179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>
                <a:solidFill>
                  <a:schemeClr val="tx1"/>
                </a:solidFill>
              </a:rPr>
              <a:t>Flexibilisierung der Arbeit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Strukturwandel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err="1" smtClean="0">
                <a:solidFill>
                  <a:schemeClr val="tx1"/>
                </a:solidFill>
              </a:rPr>
              <a:t>Entgrenzung</a:t>
            </a:r>
            <a:r>
              <a:rPr lang="de-DE" sz="1400" b="1" dirty="0" smtClean="0">
                <a:solidFill>
                  <a:schemeClr val="tx1"/>
                </a:solidFill>
              </a:rPr>
              <a:t> der Arbeit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Arbeitskräftemangel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3201987" y="1844675"/>
            <a:ext cx="418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b="1" dirty="0">
                <a:solidFill>
                  <a:schemeClr val="tx1"/>
                </a:solidFill>
              </a:rPr>
              <a:t>Veränderungstrends der Arbeitswelt</a:t>
            </a: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298575" y="4500563"/>
            <a:ext cx="1800225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1227137" y="4848225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Steigerung der Erwerbsbeteiligung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3314700" y="4500563"/>
            <a:ext cx="1800225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3243262" y="4778375"/>
            <a:ext cx="1944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Sicherung von Beschäftigungs-</a:t>
            </a:r>
            <a:r>
              <a:rPr lang="de-DE" sz="1400" b="1" dirty="0" err="1" smtClean="0">
                <a:solidFill>
                  <a:schemeClr val="tx1"/>
                </a:solidFill>
              </a:rPr>
              <a:t>fähigkeit</a:t>
            </a:r>
            <a:r>
              <a:rPr lang="de-DE" sz="1400" b="1" dirty="0">
                <a:solidFill>
                  <a:schemeClr val="tx1"/>
                </a:solidFill>
              </a:rPr>
              <a:t>, Qualifizierung</a:t>
            </a: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7346950" y="4500563"/>
            <a:ext cx="1800225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92" name="Text Box 14"/>
          <p:cNvSpPr txBox="1">
            <a:spLocks noChangeArrowheads="1"/>
          </p:cNvSpPr>
          <p:nvPr/>
        </p:nvSpPr>
        <p:spPr bwMode="auto">
          <a:xfrm>
            <a:off x="7275512" y="4932363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tx1"/>
                </a:solidFill>
              </a:rPr>
              <a:t>Neujustierung von Führungsaufgaben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0197" name="Text Box 19"/>
          <p:cNvSpPr txBox="1">
            <a:spLocks noChangeArrowheads="1"/>
          </p:cNvSpPr>
          <p:nvPr/>
        </p:nvSpPr>
        <p:spPr bwMode="auto">
          <a:xfrm>
            <a:off x="2820987" y="115887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>
                <a:solidFill>
                  <a:schemeClr val="bg1"/>
                </a:solidFill>
              </a:rPr>
              <a:t>soziodemografischer Wandel</a:t>
            </a:r>
          </a:p>
        </p:txBody>
      </p:sp>
      <p:sp>
        <p:nvSpPr>
          <p:cNvPr id="50198" name="Text Box 20"/>
          <p:cNvSpPr txBox="1">
            <a:spLocks noChangeArrowheads="1"/>
          </p:cNvSpPr>
          <p:nvPr/>
        </p:nvSpPr>
        <p:spPr bwMode="auto">
          <a:xfrm>
            <a:off x="5549900" y="1158875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smtClean="0">
                <a:solidFill>
                  <a:schemeClr val="bg1"/>
                </a:solidFill>
              </a:rPr>
              <a:t>technischer </a:t>
            </a:r>
            <a:r>
              <a:rPr lang="de-DE" sz="1400" b="1" dirty="0">
                <a:solidFill>
                  <a:schemeClr val="bg1"/>
                </a:solidFill>
              </a:rPr>
              <a:t>Fortschritt</a:t>
            </a:r>
          </a:p>
        </p:txBody>
      </p:sp>
      <p:sp>
        <p:nvSpPr>
          <p:cNvPr id="50199" name="Text Box 21"/>
          <p:cNvSpPr txBox="1">
            <a:spLocks noChangeArrowheads="1"/>
          </p:cNvSpPr>
          <p:nvPr/>
        </p:nvSpPr>
        <p:spPr bwMode="auto">
          <a:xfrm>
            <a:off x="1373187" y="116046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>
                <a:solidFill>
                  <a:schemeClr val="bg1"/>
                </a:solidFill>
              </a:rPr>
              <a:t>Globalisierung</a:t>
            </a:r>
          </a:p>
        </p:txBody>
      </p:sp>
      <p:sp>
        <p:nvSpPr>
          <p:cNvPr id="50202" name="Text Box 24"/>
          <p:cNvSpPr txBox="1">
            <a:spLocks noChangeArrowheads="1"/>
          </p:cNvSpPr>
          <p:nvPr/>
        </p:nvSpPr>
        <p:spPr bwMode="auto">
          <a:xfrm>
            <a:off x="7605712" y="11430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400" b="1" dirty="0" err="1">
                <a:solidFill>
                  <a:schemeClr val="bg1"/>
                </a:solidFill>
              </a:rPr>
              <a:t>Informatisierung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0203" name="Fußzeilenplatzhalt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6" name="Pfeil nach unten 25"/>
          <p:cNvSpPr/>
          <p:nvPr/>
        </p:nvSpPr>
        <p:spPr bwMode="auto">
          <a:xfrm>
            <a:off x="4573587" y="3749675"/>
            <a:ext cx="1371600" cy="609600"/>
          </a:xfrm>
          <a:prstGeom prst="downArrow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600" tIns="75600" rIns="75600" bIns="432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Steigerung der Erwerbsbeteiligung durch  </a:t>
            </a:r>
          </a:p>
        </p:txBody>
      </p:sp>
      <p:sp>
        <p:nvSpPr>
          <p:cNvPr id="4198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4198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6493C0BA-6DD6-4E49-91B5-08CE412A1BFD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Mehr Frauen</a:t>
            </a:r>
          </a:p>
          <a:p>
            <a:r>
              <a:rPr lang="de-DE" dirty="0" smtClean="0"/>
              <a:t>Mehr ältere Arbeitnehmer</a:t>
            </a:r>
          </a:p>
          <a:p>
            <a:r>
              <a:rPr lang="de-DE" dirty="0" smtClean="0"/>
              <a:t>Verbesserung der Bildungsbeteiligung</a:t>
            </a:r>
          </a:p>
          <a:p>
            <a:r>
              <a:rPr lang="de-DE" dirty="0" smtClean="0"/>
              <a:t>Verlängerung der Arbeitszeiten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gibt es Ansatzpunkte?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Verbesserung der Vereinbarkeit von Beruf und Familie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Verbesserte Integration von älteren Beschäftigten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Stärkung der frühkindlichen Bildung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Soziale Durchlässigkeit der schulischen Bildung erhöhen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Integrationsfunktion der berufliche Bildung stärken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Erhöhen der </a:t>
            </a:r>
            <a:r>
              <a:rPr lang="de-DE" dirty="0" err="1" smtClean="0"/>
              <a:t>Akademikerquote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Berufliche Mobilität durch erhöhte Weiterbildungsbeteiligung fördern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Aufbrechen des geschlechtsspezifischen Berufswahlverhaltens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Erhöhung des Renteneintrittsalters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Senkung des Berufseintrittsalters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Verlängerung der Wochen/Jahresarbeitszeit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00EEC621-74BC-46CD-A31E-2757E41558B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werden wir arbeiten! Erwerbstätigkeit wird…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2227" name="Inhaltsplatzhalt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1828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weiblicher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älter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höher qualifiziert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ausdifferenzierter</a:t>
            </a:r>
          </a:p>
        </p:txBody>
      </p:sp>
      <p:sp>
        <p:nvSpPr>
          <p:cNvPr id="5222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22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1D3B6680-6F2E-4EA3-9285-FF52BED9FAB2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Arbeitsformel der Zukunft:</a:t>
            </a:r>
            <a:br>
              <a:rPr lang="de-DE" dirty="0" smtClean="0"/>
            </a:br>
            <a:r>
              <a:rPr lang="de-DE" dirty="0" smtClean="0"/>
              <a:t>Es trifft nicht alle, aber manche um so mehr!</a:t>
            </a:r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>
          <a:xfrm>
            <a:off x="838200" y="3200400"/>
            <a:ext cx="4191000" cy="762000"/>
          </a:xfrm>
        </p:spPr>
        <p:txBody>
          <a:bodyPr/>
          <a:lstStyle/>
          <a:p>
            <a:endParaRPr lang="de-DE" sz="5400" i="1" dirty="0" smtClean="0"/>
          </a:p>
          <a:p>
            <a:r>
              <a:rPr lang="de-DE" sz="5400" i="1" dirty="0" smtClean="0"/>
              <a:t>0,5 x 2 x 3*</a:t>
            </a:r>
          </a:p>
        </p:txBody>
      </p:sp>
      <p:sp>
        <p:nvSpPr>
          <p:cNvPr id="5325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325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CDECDA09-DF0F-437D-963C-41D048F34CEE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0" name="Textfeld 9"/>
          <p:cNvSpPr txBox="1"/>
          <p:nvPr/>
        </p:nvSpPr>
        <p:spPr>
          <a:xfrm>
            <a:off x="4114800" y="5715000"/>
            <a:ext cx="46481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*)Die Hälfte der Mitarbeiter verdient doppelt so viel und muss dafür dreimal so viel leisten wie früher. (Horst W. Opaschowski)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Veränderte Tätigkeitsstruktur</a:t>
            </a:r>
          </a:p>
        </p:txBody>
      </p:sp>
      <p:sp>
        <p:nvSpPr>
          <p:cNvPr id="5120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120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C00EED73-F1F8-46A4-A37B-16E1B85088F8}" type="slidenum">
              <a:rPr lang="de-DE" smtClean="0"/>
              <a:pPr/>
              <a:t>4</a:t>
            </a:fld>
            <a:endParaRPr lang="de-DE" smtClean="0"/>
          </a:p>
        </p:txBody>
      </p:sp>
      <p:pic>
        <p:nvPicPr>
          <p:cNvPr id="512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457200" y="1371600"/>
            <a:ext cx="7459663" cy="4648200"/>
          </a:xfrm>
          <a:noFill/>
        </p:spPr>
      </p:pic>
      <p:sp>
        <p:nvSpPr>
          <p:cNvPr id="51207" name="Textfeld 7"/>
          <p:cNvSpPr txBox="1">
            <a:spLocks noChangeArrowheads="1"/>
          </p:cNvSpPr>
          <p:nvPr/>
        </p:nvSpPr>
        <p:spPr bwMode="auto">
          <a:xfrm>
            <a:off x="5791200" y="6019800"/>
            <a:ext cx="20859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Mikrozensus, Prognos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weiterer Aspekt: Veränderung als Normalfall</a:t>
            </a:r>
          </a:p>
        </p:txBody>
      </p:sp>
      <p:sp>
        <p:nvSpPr>
          <p:cNvPr id="563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63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1B97E6F6-75D6-49F8-9E38-F58B3C338BD1}" type="slidenum">
              <a:rPr lang="de-DE" smtClean="0"/>
              <a:pPr/>
              <a:t>5</a:t>
            </a:fld>
            <a:endParaRPr lang="de-DE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676400"/>
            <a:ext cx="8371113" cy="435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Ansatzpunkte für den Umgang mit der neuen Arbeitswelt</a:t>
            </a:r>
          </a:p>
        </p:txBody>
      </p:sp>
      <p:sp>
        <p:nvSpPr>
          <p:cNvPr id="54275" name="Inhaltsplatzhalt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Umgang mit der Zeitsouveränität lernen, sonst droht Arbeit ohne Ende (Burnout)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Trennung zwischen Arbeit und Freizeit: notwendiger als denn je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Neue Arrangements in der Lebensarbeitszeit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Neue Definition von Normalarbeitszeit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Den Karrierebegriff neu definieren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Eine neue Motivationslage zur Arbeit akzeptieren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Bildung anders organisieren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Qualifizierung für eine nachberufliche Lebensphase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Nicht non-</a:t>
            </a:r>
            <a:r>
              <a:rPr lang="de-DE" dirty="0" err="1" smtClean="0"/>
              <a:t>profit</a:t>
            </a:r>
            <a:r>
              <a:rPr lang="de-DE" dirty="0" smtClean="0"/>
              <a:t> lernt von </a:t>
            </a:r>
            <a:r>
              <a:rPr lang="de-DE" dirty="0" err="1" smtClean="0"/>
              <a:t>profit</a:t>
            </a:r>
            <a:r>
              <a:rPr lang="de-DE" dirty="0" smtClean="0"/>
              <a:t> sondern umgekehrt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5427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42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  <a:noFill/>
        </p:spPr>
        <p:txBody>
          <a:bodyPr/>
          <a:lstStyle/>
          <a:p>
            <a:r>
              <a:rPr lang="de-DE" smtClean="0"/>
              <a:t>Seite </a:t>
            </a:r>
            <a:fld id="{E37BA106-2063-4C41-8799-DAE2A1E3756E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5FECB83-112D-4EBB-9168-5959674F7BD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4" name="Diagramm 3"/>
          <p:cNvGraphicFramePr/>
          <p:nvPr/>
        </p:nvGraphicFramePr>
        <p:xfrm>
          <a:off x="457200" y="9144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8026" y="609600"/>
            <a:ext cx="6114174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Anforderungen an </a:t>
            </a:r>
            <a:r>
              <a:rPr lang="de-DE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das betriebliche Gesundheitsmanagement</a:t>
            </a:r>
            <a:br>
              <a:rPr lang="de-DE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von 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Spannungsfeld private und berufliche Anforderungen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77200" y="6686550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00EEC621-74BC-46CD-A31E-2757E41558B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60" y="1828800"/>
            <a:ext cx="637227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3"/>
          <p:cNvSpPr txBox="1">
            <a:spLocks noGrp="1"/>
          </p:cNvSpPr>
          <p:nvPr/>
        </p:nvSpPr>
        <p:spPr bwMode="gray">
          <a:xfrm>
            <a:off x="6096000" y="66865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de-DE" sz="900" dirty="0" smtClean="0">
                <a:solidFill>
                  <a:schemeClr val="bg1"/>
                </a:solidFill>
              </a:rPr>
              <a:t>010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7411" name="Fußzeilenplatzhalter 4"/>
          <p:cNvSpPr txBox="1">
            <a:spLocks noGrp="1"/>
          </p:cNvSpPr>
          <p:nvPr/>
        </p:nvSpPr>
        <p:spPr bwMode="gray">
          <a:xfrm>
            <a:off x="381000" y="152400"/>
            <a:ext cx="508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de-DE" sz="1200" noProof="1">
                <a:solidFill>
                  <a:schemeClr val="bg1"/>
                </a:solidFill>
              </a:rPr>
              <a:t>work-life-competence</a:t>
            </a:r>
          </a:p>
        </p:txBody>
      </p:sp>
      <p:sp>
        <p:nvSpPr>
          <p:cNvPr id="17412" name="Foliennummernplatzhalter 5"/>
          <p:cNvSpPr txBox="1">
            <a:spLocks noGrp="1"/>
          </p:cNvSpPr>
          <p:nvPr/>
        </p:nvSpPr>
        <p:spPr bwMode="gray">
          <a:xfrm>
            <a:off x="8077200" y="66865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de-DE" sz="900">
                <a:solidFill>
                  <a:schemeClr val="bg1"/>
                </a:solidFill>
              </a:rPr>
              <a:t>Seite </a:t>
            </a:r>
            <a:fld id="{4020DCFD-A1F4-42DC-BEA0-370CC98D990B}" type="slidenum">
              <a:rPr lang="de-DE" sz="900">
                <a:solidFill>
                  <a:schemeClr val="bg1"/>
                </a:solidFill>
              </a:rPr>
              <a:pPr algn="r" eaLnBrk="0" hangingPunct="0"/>
              <a:t>9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Jedes Unternehmen/jede Instituion agiert in </a:t>
            </a:r>
            <a:br>
              <a:rPr lang="de-DE" smtClean="0"/>
            </a:br>
            <a:r>
              <a:rPr lang="de-DE" smtClean="0"/>
              <a:t>einem Gesamtkontext</a:t>
            </a:r>
          </a:p>
        </p:txBody>
      </p:sp>
      <p:sp>
        <p:nvSpPr>
          <p:cNvPr id="17414" name="Pfeil nach rechts 10"/>
          <p:cNvSpPr>
            <a:spLocks noChangeArrowheads="1"/>
          </p:cNvSpPr>
          <p:nvPr/>
        </p:nvSpPr>
        <p:spPr bwMode="auto">
          <a:xfrm rot="10800000">
            <a:off x="6245225" y="1824038"/>
            <a:ext cx="2519363" cy="1258887"/>
          </a:xfrm>
          <a:prstGeom prst="rightArrow">
            <a:avLst>
              <a:gd name="adj1" fmla="val 50000"/>
              <a:gd name="adj2" fmla="val 54525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r"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Handlungsrahmen </a:t>
            </a:r>
          </a:p>
          <a:p>
            <a:pPr algn="r"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durch</a:t>
            </a:r>
          </a:p>
          <a:p>
            <a:pPr algn="r"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Rahmenbedingungen</a:t>
            </a:r>
          </a:p>
        </p:txBody>
      </p:sp>
      <p:sp>
        <p:nvSpPr>
          <p:cNvPr id="17415" name="AutoShape 21"/>
          <p:cNvSpPr>
            <a:spLocks noChangeArrowheads="1"/>
          </p:cNvSpPr>
          <p:nvPr/>
        </p:nvSpPr>
        <p:spPr bwMode="auto">
          <a:xfrm flipV="1">
            <a:off x="2771775" y="3983038"/>
            <a:ext cx="3598863" cy="21590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pPr algn="ctr" eaLnBrk="0" hangingPunct="0"/>
            <a:endParaRPr lang="de-DE" sz="2400" b="1" dirty="0" smtClean="0">
              <a:solidFill>
                <a:srgbClr val="003264"/>
              </a:solidFill>
            </a:endParaRPr>
          </a:p>
          <a:p>
            <a:pPr algn="ctr" eaLnBrk="0" hangingPunct="0"/>
            <a:r>
              <a:rPr lang="de-DE" sz="2400" b="1" dirty="0" smtClean="0">
                <a:solidFill>
                  <a:srgbClr val="003264"/>
                </a:solidFill>
              </a:rPr>
              <a:t>Identität</a:t>
            </a:r>
            <a:endParaRPr lang="de-DE" sz="2400" b="1" dirty="0">
              <a:solidFill>
                <a:srgbClr val="003264"/>
              </a:solidFill>
            </a:endParaRPr>
          </a:p>
          <a:p>
            <a:pPr algn="ctr" eaLnBrk="0" hangingPunct="0"/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Wer sind wir?</a:t>
            </a:r>
          </a:p>
          <a:p>
            <a:pPr algn="ctr" eaLnBrk="0" hangingPunct="0"/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Unternehmens-</a:t>
            </a:r>
            <a:b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kultur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6" name="AutoShape 19"/>
          <p:cNvSpPr>
            <a:spLocks noChangeArrowheads="1"/>
          </p:cNvSpPr>
          <p:nvPr/>
        </p:nvSpPr>
        <p:spPr bwMode="auto">
          <a:xfrm>
            <a:off x="973138" y="3983038"/>
            <a:ext cx="3598862" cy="215900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de-DE" sz="2400" b="1" dirty="0">
                <a:solidFill>
                  <a:srgbClr val="003264"/>
                </a:solidFill>
              </a:rPr>
              <a:t>Ziele</a:t>
            </a:r>
            <a:r>
              <a:rPr lang="de-DE" dirty="0">
                <a:solidFill>
                  <a:srgbClr val="003264"/>
                </a:solidFill>
              </a:rPr>
              <a:t/>
            </a:r>
            <a:br>
              <a:rPr lang="de-DE" dirty="0">
                <a:solidFill>
                  <a:srgbClr val="003264"/>
                </a:solidFill>
              </a:rPr>
            </a:b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 wollen </a:t>
            </a:r>
            <a:b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wir erreichen?</a:t>
            </a:r>
          </a:p>
        </p:txBody>
      </p:sp>
      <p:sp>
        <p:nvSpPr>
          <p:cNvPr id="17417" name="AutoShape 20"/>
          <p:cNvSpPr>
            <a:spLocks noChangeArrowheads="1"/>
          </p:cNvSpPr>
          <p:nvPr/>
        </p:nvSpPr>
        <p:spPr bwMode="auto">
          <a:xfrm>
            <a:off x="4572000" y="3983038"/>
            <a:ext cx="3598863" cy="2159000"/>
          </a:xfrm>
          <a:prstGeom prst="triangle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de-DE" sz="2400" b="1" dirty="0">
                <a:solidFill>
                  <a:srgbClr val="003264"/>
                </a:solidFill>
              </a:rPr>
              <a:t>Handlung</a:t>
            </a:r>
            <a:br>
              <a:rPr lang="de-DE" sz="2400" b="1" dirty="0">
                <a:solidFill>
                  <a:srgbClr val="003264"/>
                </a:solidFill>
              </a:rPr>
            </a:b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Maßnahmen</a:t>
            </a:r>
          </a:p>
        </p:txBody>
      </p:sp>
      <p:sp>
        <p:nvSpPr>
          <p:cNvPr id="17418" name="AutoShape 18"/>
          <p:cNvSpPr>
            <a:spLocks noChangeArrowheads="1"/>
          </p:cNvSpPr>
          <p:nvPr/>
        </p:nvSpPr>
        <p:spPr bwMode="auto">
          <a:xfrm>
            <a:off x="2771775" y="1824038"/>
            <a:ext cx="3598863" cy="2159000"/>
          </a:xfrm>
          <a:prstGeom prst="triangle">
            <a:avLst>
              <a:gd name="adj" fmla="val 50000"/>
            </a:avLst>
          </a:prstGeom>
          <a:solidFill>
            <a:srgbClr val="003264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de-DE" sz="2400" b="1">
                <a:solidFill>
                  <a:schemeClr val="bg1"/>
                </a:solidFill>
              </a:rPr>
              <a:t>Strategie</a:t>
            </a:r>
          </a:p>
        </p:txBody>
      </p:sp>
      <p:sp>
        <p:nvSpPr>
          <p:cNvPr id="17419" name="Pfeil nach rechts 8"/>
          <p:cNvSpPr>
            <a:spLocks noChangeArrowheads="1"/>
          </p:cNvSpPr>
          <p:nvPr/>
        </p:nvSpPr>
        <p:spPr bwMode="auto">
          <a:xfrm>
            <a:off x="381000" y="1824038"/>
            <a:ext cx="2519363" cy="1258887"/>
          </a:xfrm>
          <a:prstGeom prst="rightArrow">
            <a:avLst>
              <a:gd name="adj1" fmla="val 50000"/>
              <a:gd name="adj2" fmla="val 54525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Handlungsbedarfe durch äußere Veränderungen</a:t>
            </a:r>
          </a:p>
        </p:txBody>
      </p:sp>
      <p:sp>
        <p:nvSpPr>
          <p:cNvPr id="17420" name="Pfeil nach rechts 17"/>
          <p:cNvSpPr>
            <a:spLocks noChangeArrowheads="1"/>
          </p:cNvSpPr>
          <p:nvPr/>
        </p:nvSpPr>
        <p:spPr bwMode="auto">
          <a:xfrm>
            <a:off x="381000" y="5241925"/>
            <a:ext cx="1619250" cy="900113"/>
          </a:xfrm>
          <a:prstGeom prst="rightArrow">
            <a:avLst>
              <a:gd name="adj1" fmla="val 62963"/>
              <a:gd name="adj2" fmla="val 50087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Aktuelle </a:t>
            </a:r>
            <a:r>
              <a:rPr lang="de-DE" sz="1200" b="1" dirty="0" err="1">
                <a:solidFill>
                  <a:srgbClr val="003264"/>
                </a:solidFill>
              </a:rPr>
              <a:t>Anlässe,Krisen</a:t>
            </a:r>
            <a:r>
              <a:rPr lang="de-DE" sz="1200" b="1" dirty="0">
                <a:solidFill>
                  <a:srgbClr val="003264"/>
                </a:solidFill>
              </a:rPr>
              <a:t>, Wettbewerb</a:t>
            </a:r>
          </a:p>
        </p:txBody>
      </p:sp>
      <p:sp>
        <p:nvSpPr>
          <p:cNvPr id="17421" name="Pfeil nach rechts 17"/>
          <p:cNvSpPr>
            <a:spLocks noChangeArrowheads="1"/>
          </p:cNvSpPr>
          <p:nvPr/>
        </p:nvSpPr>
        <p:spPr bwMode="auto">
          <a:xfrm>
            <a:off x="381000" y="4221163"/>
            <a:ext cx="1619250" cy="900112"/>
          </a:xfrm>
          <a:prstGeom prst="rightArrow">
            <a:avLst>
              <a:gd name="adj1" fmla="val 62963"/>
              <a:gd name="adj2" fmla="val 50087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Gesetzes-vorgaben</a:t>
            </a:r>
          </a:p>
        </p:txBody>
      </p:sp>
      <p:sp>
        <p:nvSpPr>
          <p:cNvPr id="17422" name="Pfeil nach rechts 17"/>
          <p:cNvSpPr>
            <a:spLocks noChangeArrowheads="1"/>
          </p:cNvSpPr>
          <p:nvPr/>
        </p:nvSpPr>
        <p:spPr bwMode="auto">
          <a:xfrm>
            <a:off x="381000" y="3201988"/>
            <a:ext cx="1619250" cy="900112"/>
          </a:xfrm>
          <a:prstGeom prst="rightArrow">
            <a:avLst>
              <a:gd name="adj1" fmla="val 62963"/>
              <a:gd name="adj2" fmla="val 50087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1200" b="1">
                <a:solidFill>
                  <a:srgbClr val="003264"/>
                </a:solidFill>
              </a:rPr>
              <a:t>Megatrends</a:t>
            </a:r>
          </a:p>
        </p:txBody>
      </p:sp>
      <p:sp>
        <p:nvSpPr>
          <p:cNvPr id="17423" name="Pfeil nach rechts 17"/>
          <p:cNvSpPr>
            <a:spLocks noChangeArrowheads="1"/>
          </p:cNvSpPr>
          <p:nvPr/>
        </p:nvSpPr>
        <p:spPr bwMode="auto">
          <a:xfrm flipH="1">
            <a:off x="7162800" y="3200400"/>
            <a:ext cx="1619250" cy="900113"/>
          </a:xfrm>
          <a:prstGeom prst="rightArrow">
            <a:avLst>
              <a:gd name="adj1" fmla="val 62963"/>
              <a:gd name="adj2" fmla="val 50087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Betriebliche Kennziffern</a:t>
            </a:r>
          </a:p>
        </p:txBody>
      </p:sp>
      <p:sp>
        <p:nvSpPr>
          <p:cNvPr id="17424" name="Pfeil nach rechts 17"/>
          <p:cNvSpPr>
            <a:spLocks noChangeArrowheads="1"/>
          </p:cNvSpPr>
          <p:nvPr/>
        </p:nvSpPr>
        <p:spPr bwMode="auto">
          <a:xfrm flipH="1">
            <a:off x="7143750" y="4221163"/>
            <a:ext cx="1619250" cy="900112"/>
          </a:xfrm>
          <a:prstGeom prst="rightArrow">
            <a:avLst>
              <a:gd name="adj1" fmla="val 62963"/>
              <a:gd name="adj2" fmla="val 50087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de-DE" sz="1200" b="1">
                <a:solidFill>
                  <a:srgbClr val="003264"/>
                </a:solidFill>
              </a:rPr>
              <a:t>Abläufe</a:t>
            </a:r>
          </a:p>
        </p:txBody>
      </p:sp>
      <p:sp>
        <p:nvSpPr>
          <p:cNvPr id="17425" name="Pfeil nach rechts 17"/>
          <p:cNvSpPr>
            <a:spLocks noChangeArrowheads="1"/>
          </p:cNvSpPr>
          <p:nvPr/>
        </p:nvSpPr>
        <p:spPr bwMode="auto">
          <a:xfrm flipH="1">
            <a:off x="7143750" y="5241925"/>
            <a:ext cx="1619250" cy="900113"/>
          </a:xfrm>
          <a:prstGeom prst="rightArrow">
            <a:avLst>
              <a:gd name="adj1" fmla="val 62963"/>
              <a:gd name="adj2" fmla="val 50087"/>
            </a:avLst>
          </a:prstGeom>
          <a:solidFill>
            <a:srgbClr val="CCCC9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100000"/>
              </a:lnSpc>
            </a:pPr>
            <a:r>
              <a:rPr lang="de-DE" sz="1200" b="1" dirty="0">
                <a:solidFill>
                  <a:srgbClr val="003264"/>
                </a:solidFill>
              </a:rPr>
              <a:t>Kunden/Ziel-gruppen- </a:t>
            </a:r>
            <a:r>
              <a:rPr lang="de-DE" sz="1200" b="1" dirty="0" err="1">
                <a:solidFill>
                  <a:srgbClr val="003264"/>
                </a:solidFill>
              </a:rPr>
              <a:t>anforderungen</a:t>
            </a:r>
            <a:endParaRPr lang="de-DE" sz="1200" b="1" dirty="0">
              <a:solidFill>
                <a:srgbClr val="003264"/>
              </a:solidFill>
            </a:endParaRPr>
          </a:p>
        </p:txBody>
      </p:sp>
      <p:sp>
        <p:nvSpPr>
          <p:cNvPr id="5" name="Nach links gekrümmter Pfeil 4"/>
          <p:cNvSpPr>
            <a:spLocks noChangeArrowheads="1"/>
          </p:cNvSpPr>
          <p:nvPr/>
        </p:nvSpPr>
        <p:spPr bwMode="auto">
          <a:xfrm rot="-2337536">
            <a:off x="6162675" y="2684463"/>
            <a:ext cx="539750" cy="2159000"/>
          </a:xfrm>
          <a:prstGeom prst="curvedLeftArrow">
            <a:avLst>
              <a:gd name="adj1" fmla="val 22722"/>
              <a:gd name="adj2" fmla="val 45463"/>
              <a:gd name="adj3" fmla="val 25000"/>
            </a:avLst>
          </a:prstGeom>
          <a:solidFill>
            <a:srgbClr val="808080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de-DE">
              <a:latin typeface="+mn-lt"/>
            </a:endParaRPr>
          </a:p>
        </p:txBody>
      </p:sp>
      <p:sp>
        <p:nvSpPr>
          <p:cNvPr id="7" name="Nach links gekrümmter Pfeil 6"/>
          <p:cNvSpPr>
            <a:spLocks noChangeArrowheads="1"/>
          </p:cNvSpPr>
          <p:nvPr/>
        </p:nvSpPr>
        <p:spPr bwMode="auto">
          <a:xfrm rot="13200000">
            <a:off x="2405063" y="2713038"/>
            <a:ext cx="539750" cy="2159000"/>
          </a:xfrm>
          <a:prstGeom prst="curvedLeftArrow">
            <a:avLst>
              <a:gd name="adj1" fmla="val 23093"/>
              <a:gd name="adj2" fmla="val 46204"/>
              <a:gd name="adj3" fmla="val 25000"/>
            </a:avLst>
          </a:prstGeom>
          <a:solidFill>
            <a:srgbClr val="808080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 eaLnBrk="0" hangingPunct="0">
              <a:defRPr/>
            </a:pPr>
            <a:endParaRPr lang="de-DE">
              <a:latin typeface="+mn-lt"/>
            </a:endParaRPr>
          </a:p>
        </p:txBody>
      </p:sp>
      <p:sp>
        <p:nvSpPr>
          <p:cNvPr id="6" name="Nach links gekrümmter Pfeil 5"/>
          <p:cNvSpPr>
            <a:spLocks noChangeArrowheads="1"/>
          </p:cNvSpPr>
          <p:nvPr/>
        </p:nvSpPr>
        <p:spPr bwMode="auto">
          <a:xfrm rot="5400000">
            <a:off x="4302125" y="5226050"/>
            <a:ext cx="539750" cy="2159000"/>
          </a:xfrm>
          <a:prstGeom prst="curvedLeftArrow">
            <a:avLst>
              <a:gd name="adj1" fmla="val 20093"/>
              <a:gd name="adj2" fmla="val 40204"/>
              <a:gd name="adj3" fmla="val 25000"/>
            </a:avLst>
          </a:prstGeom>
          <a:solidFill>
            <a:srgbClr val="808080"/>
          </a:solidFill>
          <a:ln w="25400" algn="ctr">
            <a:noFill/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de-DE">
              <a:latin typeface="+mn-lt"/>
            </a:endParaRPr>
          </a:p>
        </p:txBody>
      </p:sp>
      <p:sp>
        <p:nvSpPr>
          <p:cNvPr id="17429" name="Datumsplatzhalter 20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de-DE" smtClean="0"/>
              <a:t>10. März 2006</a:t>
            </a:r>
          </a:p>
        </p:txBody>
      </p:sp>
      <p:sp>
        <p:nvSpPr>
          <p:cNvPr id="17431" name="Foliennummernplatzhalter 22"/>
          <p:cNvSpPr>
            <a:spLocks noGrp="1"/>
          </p:cNvSpPr>
          <p:nvPr>
            <p:ph type="sldNum" sz="quarter" idx="4294967295"/>
          </p:nvPr>
        </p:nvSpPr>
        <p:spPr>
          <a:xfrm>
            <a:off x="8077200" y="6686550"/>
            <a:ext cx="685800" cy="171450"/>
          </a:xfrm>
          <a:prstGeom prst="rect">
            <a:avLst/>
          </a:prstGeom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287A"/>
      </a:dk2>
      <a:lt2>
        <a:srgbClr val="8C9EC3"/>
      </a:lt2>
      <a:accent1>
        <a:srgbClr val="C00026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AAAC"/>
      </a:accent5>
      <a:accent6>
        <a:srgbClr val="737373"/>
      </a:accent6>
      <a:hlink>
        <a:srgbClr val="9E9E00"/>
      </a:hlink>
      <a:folHlink>
        <a:srgbClr val="DDDDDD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5600" tIns="75600" rIns="75600" bIns="432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5600" tIns="75600" rIns="75600" bIns="432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287A"/>
        </a:dk2>
        <a:lt2>
          <a:srgbClr val="8C9EC3"/>
        </a:lt2>
        <a:accent1>
          <a:srgbClr val="C00026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AAAC"/>
        </a:accent5>
        <a:accent6>
          <a:srgbClr val="737373"/>
        </a:accent6>
        <a:hlink>
          <a:srgbClr val="9E9E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BSt_template</Template>
  <TotalTime>0</TotalTime>
  <Words>517</Words>
  <Application>Microsoft Office PowerPoint</Application>
  <PresentationFormat>Bildschirmpräsentation (4:3)</PresentationFormat>
  <Paragraphs>194</Paragraphs>
  <Slides>18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Standarddesign</vt:lpstr>
      <vt:lpstr>Acrobat Document</vt:lpstr>
      <vt:lpstr>Mensch-Arbeit-Gesellschaft Mehr Verantwortung für Unternehmen?</vt:lpstr>
      <vt:lpstr>So werden wir arbeiten! Erwerbstätigkeit wird… </vt:lpstr>
      <vt:lpstr>Die Arbeitsformel der Zukunft: Es trifft nicht alle, aber manche um so mehr!</vt:lpstr>
      <vt:lpstr>Veränderte Tätigkeitsstruktur</vt:lpstr>
      <vt:lpstr>Ein weiterer Aspekt: Veränderung als Normalfall</vt:lpstr>
      <vt:lpstr>Ansatzpunkte für den Umgang mit der neuen Arbeitswelt</vt:lpstr>
      <vt:lpstr>Folie 7</vt:lpstr>
      <vt:lpstr>Spannungsfeld private und berufliche Anforderungen</vt:lpstr>
      <vt:lpstr>Jedes Unternehmen/jede Instituion agiert in  einem Gesamtkontext</vt:lpstr>
      <vt:lpstr>Übersicht über Handlungsfelder des betrieblichen wlc-Managements</vt:lpstr>
      <vt:lpstr>Qualifizierungen work-life-competence</vt:lpstr>
      <vt:lpstr>Folie 12</vt:lpstr>
      <vt:lpstr>Unternehmenswettbewerbe</vt:lpstr>
      <vt:lpstr>Bar Camp zum Thema Familienfreundlichkeit</vt:lpstr>
      <vt:lpstr>Vielen Dank!</vt:lpstr>
      <vt:lpstr>Folie 16</vt:lpstr>
      <vt:lpstr>Steigerung der Erwerbsbeteiligung durch  </vt:lpstr>
      <vt:lpstr>Wo gibt es Ansatzpunkte?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Name des Referenten</dc:title>
  <dc:creator/>
  <dc:description>Bertelsmann Stiftung PowerPoint-Vorlage _x000d_
für Präsentations-Assistent_x000d_
Version 1.0 (2004-05-03)_x000d_
© wir design GmbH 2004_x000d_
Umsetzung Patrick Wania</dc:description>
  <cp:lastModifiedBy>winte20</cp:lastModifiedBy>
  <cp:revision>271</cp:revision>
  <dcterms:created xsi:type="dcterms:W3CDTF">2004-05-01T11:38:02Z</dcterms:created>
  <dcterms:modified xsi:type="dcterms:W3CDTF">2011-03-25T07:49:33Z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2.0</vt:lpwstr>
  </property>
  <property fmtid="{D5CDD505-2E9C-101B-9397-08002B2CF9AE}" pid="3" name="Template">
    <vt:lpwstr>BSt_template.pot</vt:lpwstr>
  </property>
  <property fmtid="{D5CDD505-2E9C-101B-9397-08002B2CF9AE}" pid="4" name="Date">
    <vt:lpwstr>10. März 2006</vt:lpwstr>
  </property>
  <property fmtid="{D5CDD505-2E9C-101B-9397-08002B2CF9AE}" pid="5" name="Project">
    <vt:lpwstr/>
  </property>
</Properties>
</file>