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5" r:id="rId4"/>
    <p:sldId id="259" r:id="rId5"/>
    <p:sldId id="260" r:id="rId6"/>
    <p:sldId id="268" r:id="rId7"/>
    <p:sldId id="266" r:id="rId8"/>
    <p:sldId id="269" r:id="rId9"/>
    <p:sldId id="270" r:id="rId10"/>
    <p:sldId id="272" r:id="rId11"/>
    <p:sldId id="271" r:id="rId12"/>
    <p:sldId id="274" r:id="rId13"/>
    <p:sldId id="273" r:id="rId14"/>
    <p:sldId id="275" r:id="rId15"/>
    <p:sldId id="276" r:id="rId16"/>
    <p:sldId id="258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464" y="-96"/>
      </p:cViewPr>
      <p:guideLst>
        <p:guide orient="horz" pos="2928"/>
        <p:guide pos="2208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r-FR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fr-FR"/>
              <a:t>© Gesundheitsförderung Schweiz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02167E46-F4A8-4B2C-A2AC-AE179CE0E202}" type="slidenum">
              <a:rPr lang="fr-FR"/>
              <a:pPr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r-FR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endParaRPr lang="fr-FR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r>
              <a:rPr lang="fr-FR"/>
              <a:t>© Gesundheitsförderung Schweiz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669A84CF-9D76-4282-B8EC-8D8828144883}" type="slidenum">
              <a:rPr lang="fr-FR"/>
              <a:pPr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fr-FR"/>
              <a:t>© Gesundheitsförderung Schweiz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E50EE-C839-47CB-A641-CEFB34412EC5}" type="slidenum">
              <a:rPr lang="fr-FR"/>
              <a:pPr/>
              <a:t>1</a:t>
            </a:fld>
            <a:endParaRPr lang="fr-FR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6400800" cy="1447800"/>
          </a:xfrm>
        </p:spPr>
        <p:txBody>
          <a:bodyPr/>
          <a:lstStyle>
            <a:lvl1pPr>
              <a:defRPr sz="2800"/>
            </a:lvl1pPr>
          </a:lstStyle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657600"/>
            <a:ext cx="6400800" cy="2286000"/>
          </a:xfrm>
        </p:spPr>
        <p:txBody>
          <a:bodyPr lIns="92075" tIns="46038" rIns="92075" bIns="46038"/>
          <a:lstStyle>
            <a:lvl1pPr marL="0" indent="0">
              <a:spcBef>
                <a:spcPct val="0"/>
              </a:spcBef>
              <a:defRPr sz="2600"/>
            </a:lvl1pPr>
          </a:lstStyle>
          <a:p>
            <a:r>
              <a:rPr lang="de-DE" smtClean="0"/>
              <a:t>Formatvorlage des Untertitelmasters durch Klicken bearbeiten</a:t>
            </a: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287E98-043C-46CF-BC1B-3E9F7CC632FD}" type="slidenum">
              <a:rPr lang="fr-FR"/>
              <a:pPr/>
              <a:t>‹Nr.›</a:t>
            </a:fld>
            <a:endParaRPr lang="fr-FR"/>
          </a:p>
        </p:txBody>
      </p:sp>
      <p:pic>
        <p:nvPicPr>
          <p:cNvPr id="9" name="Picture 14" descr="GFS_logo_100_cmyk_1spr_d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249" r="14222"/>
          <a:stretch>
            <a:fillRect/>
          </a:stretch>
        </p:blipFill>
        <p:spPr bwMode="auto">
          <a:xfrm>
            <a:off x="6072198" y="0"/>
            <a:ext cx="3071802" cy="1499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E6133-27D9-4C33-B71F-144127C4C6A5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67500" y="228600"/>
            <a:ext cx="2095500" cy="6172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134100" cy="6172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1E58B-99AD-4F68-9FD4-7D8FA7A1C9ED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3E438-F1A0-4755-9AA9-3C02F5E8A2D9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D855F-2A94-41E5-8427-817E0063F475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11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1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E69CE-4B69-4EDE-9EAD-1B2C7781AFBF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77F20-BE71-453E-9CD9-F15B8A9B790C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1C895-BA81-474E-B6F7-097BD6DDC310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30740-FE22-480E-8F8C-65A27CD6A9F1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4A081-D703-4EB9-8A50-C37DD52AC219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45C432-22D8-4ED3-B77A-05019381B8D8}" type="slidenum">
              <a:rPr lang="fr-FR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28600"/>
            <a:ext cx="5127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Titre Arial Bold 28 orange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4770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800"/>
            </a:lvl1pPr>
          </a:lstStyle>
          <a:p>
            <a:endParaRPr lang="fr-FR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4770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800"/>
            </a:lvl1pPr>
          </a:lstStyle>
          <a:p>
            <a:endParaRPr lang="fr-FR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4770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C8464591-79B2-4E2D-9B81-C11AAB5A4026}" type="slidenum">
              <a:rPr lang="fr-FR"/>
              <a:pPr/>
              <a:t>‹Nr.›</a:t>
            </a:fld>
            <a:endParaRPr lang="fr-FR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8382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Erste Ebene</a:t>
            </a:r>
          </a:p>
          <a:p>
            <a:pPr lvl="1"/>
            <a:r>
              <a:rPr lang="fr-FR" smtClean="0"/>
              <a:t>Zweite Ebene</a:t>
            </a:r>
          </a:p>
          <a:p>
            <a:pPr lvl="2"/>
            <a:r>
              <a:rPr lang="fr-FR" smtClean="0"/>
              <a:t>Dritte Ebene</a:t>
            </a:r>
          </a:p>
        </p:txBody>
      </p:sp>
      <p:pic>
        <p:nvPicPr>
          <p:cNvPr id="8" name="Picture 14" descr="GFS_logo_100_cmyk_1spr_d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249" r="14222"/>
          <a:stretch>
            <a:fillRect/>
          </a:stretch>
        </p:blipFill>
        <p:spPr bwMode="auto">
          <a:xfrm>
            <a:off x="5786446" y="0"/>
            <a:ext cx="3357554" cy="163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Arial" charset="0"/>
        <a:buChar char="▐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Arial" charset="0"/>
        <a:buChar char="▐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40000"/>
        <a:buFont typeface="Arial" charset="0"/>
        <a:buChar char="▐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A5BBC5AD-BA2B-4814-9E47-11935E8E0B50}" type="slidenum">
              <a:rPr lang="fr-FR"/>
              <a:pPr/>
              <a:t>1</a:t>
            </a:fld>
            <a:endParaRPr lang="fr-F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de-DE" dirty="0" smtClean="0"/>
              <a:t>Landkarte der betrieblichen Gesundheitsförderung: Schweiz</a:t>
            </a:r>
            <a:endParaRPr lang="fr-FR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fr-CH" sz="2800" dirty="0" smtClean="0"/>
          </a:p>
          <a:p>
            <a:pPr>
              <a:buFont typeface="Arial" charset="0"/>
              <a:buNone/>
            </a:pPr>
            <a:endParaRPr lang="fr-CH" sz="2800" dirty="0" smtClean="0"/>
          </a:p>
          <a:p>
            <a:pPr>
              <a:buFont typeface="Arial" charset="0"/>
              <a:buNone/>
            </a:pPr>
            <a:endParaRPr lang="fr-CH" sz="2800" dirty="0" smtClean="0"/>
          </a:p>
          <a:p>
            <a:pPr>
              <a:buFont typeface="Arial" charset="0"/>
              <a:buNone/>
            </a:pPr>
            <a:r>
              <a:rPr lang="fr-CH" sz="1800" dirty="0" smtClean="0"/>
              <a:t>Bettina Schulte-Abel </a:t>
            </a:r>
          </a:p>
          <a:p>
            <a:pPr>
              <a:buFont typeface="Arial" charset="0"/>
              <a:buNone/>
            </a:pPr>
            <a:r>
              <a:rPr lang="fr-CH" sz="1800" dirty="0" err="1" smtClean="0"/>
              <a:t>Vizedirektorin</a:t>
            </a:r>
            <a:r>
              <a:rPr lang="fr-CH" sz="1800" dirty="0" smtClean="0"/>
              <a:t/>
            </a:r>
            <a:br>
              <a:rPr lang="fr-CH" sz="1800" dirty="0" smtClean="0"/>
            </a:br>
            <a:r>
              <a:rPr lang="fr-CH" sz="1800" dirty="0" err="1" smtClean="0"/>
              <a:t>Gesundheitsförderung</a:t>
            </a:r>
            <a:r>
              <a:rPr lang="fr-CH" sz="1800" dirty="0" smtClean="0"/>
              <a:t> Schweiz</a:t>
            </a:r>
          </a:p>
          <a:p>
            <a:pPr>
              <a:buFont typeface="Arial" charset="0"/>
              <a:buNone/>
            </a:pPr>
            <a:r>
              <a:rPr lang="fr-CH" sz="1800" dirty="0" smtClean="0"/>
              <a:t>St. </a:t>
            </a:r>
            <a:r>
              <a:rPr lang="fr-CH" sz="1800" dirty="0" err="1" smtClean="0"/>
              <a:t>Gallen</a:t>
            </a:r>
            <a:r>
              <a:rPr lang="fr-CH" sz="1800" dirty="0" smtClean="0"/>
              <a:t>, 24. </a:t>
            </a:r>
            <a:r>
              <a:rPr lang="fr-CH" sz="1800" dirty="0" err="1" smtClean="0"/>
              <a:t>März</a:t>
            </a:r>
            <a:r>
              <a:rPr lang="fr-CH" sz="1800" dirty="0" smtClean="0"/>
              <a:t> 2011</a:t>
            </a:r>
            <a:endParaRPr lang="fr-FR" sz="1800" dirty="0"/>
          </a:p>
        </p:txBody>
      </p:sp>
      <p:pic>
        <p:nvPicPr>
          <p:cNvPr id="2050" name="Picture 2" descr="logo_dreilaen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428736"/>
            <a:ext cx="5127625" cy="1143008"/>
          </a:xfrm>
        </p:spPr>
        <p:txBody>
          <a:bodyPr/>
          <a:lstStyle/>
          <a:p>
            <a:r>
              <a:rPr lang="de-CH" dirty="0" smtClean="0"/>
              <a:t>Rahmenbedingungen BGF - Datenlage</a:t>
            </a:r>
            <a:br>
              <a:rPr lang="de-CH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2714620"/>
            <a:ext cx="8382000" cy="3686180"/>
          </a:xfrm>
        </p:spPr>
        <p:txBody>
          <a:bodyPr/>
          <a:lstStyle/>
          <a:p>
            <a:r>
              <a:rPr lang="de-CH" dirty="0" smtClean="0"/>
              <a:t>Keine umfassenden Daten zu krankheitsbedingten Arbeitsunfähigkeiten</a:t>
            </a:r>
          </a:p>
          <a:p>
            <a:r>
              <a:rPr lang="de-CH" dirty="0" smtClean="0"/>
              <a:t>Daten sind vorhanden zur Entwicklung der Berufs- und Nichtberufsunfällen sowie Berufskrankheiten</a:t>
            </a:r>
          </a:p>
          <a:p>
            <a:r>
              <a:rPr lang="de-CH" dirty="0" smtClean="0"/>
              <a:t>Schweizerische Gesundheitsbefragung und Schweizerische Arbeitskräfteerhebung erheben Informationen zu Arbeit und Gesundheit, die auf Eigenbeurteilung beruhen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E438-F1A0-4755-9AA9-3C02F5E8A2D9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9218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428736"/>
            <a:ext cx="5127625" cy="1143008"/>
          </a:xfrm>
        </p:spPr>
        <p:txBody>
          <a:bodyPr/>
          <a:lstStyle/>
          <a:p>
            <a:r>
              <a:rPr lang="de-CH" dirty="0" smtClean="0"/>
              <a:t>Rahmenbedingungen BGF - Wirtschaft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2714620"/>
            <a:ext cx="8382000" cy="3686180"/>
          </a:xfrm>
        </p:spPr>
        <p:txBody>
          <a:bodyPr/>
          <a:lstStyle/>
          <a:p>
            <a:r>
              <a:rPr lang="de-CH" smtClean="0"/>
              <a:t>Befürwortet freiwillige Massnahmen zur betrieblichen Gesundheitsförderung </a:t>
            </a:r>
          </a:p>
          <a:p>
            <a:r>
              <a:rPr lang="de-CH" smtClean="0"/>
              <a:t>Erfreuliche Initiative “Label friendly Workspace”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E438-F1A0-4755-9AA9-3C02F5E8A2D9}" type="slidenum">
              <a:rPr lang="fr-FR" smtClean="0"/>
              <a:pPr/>
              <a:t>11</a:t>
            </a:fld>
            <a:endParaRPr lang="fr-FR"/>
          </a:p>
        </p:txBody>
      </p:sp>
      <p:pic>
        <p:nvPicPr>
          <p:cNvPr id="9218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428736"/>
            <a:ext cx="5127625" cy="714380"/>
          </a:xfrm>
        </p:spPr>
        <p:txBody>
          <a:bodyPr/>
          <a:lstStyle/>
          <a:p>
            <a:r>
              <a:rPr lang="de-CH" dirty="0" smtClean="0"/>
              <a:t>Stärken / Schwächen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2714620"/>
            <a:ext cx="8382000" cy="4000528"/>
          </a:xfrm>
        </p:spPr>
        <p:txBody>
          <a:bodyPr/>
          <a:lstStyle/>
          <a:p>
            <a:r>
              <a:rPr lang="de-CH" b="1" dirty="0" smtClean="0">
                <a:solidFill>
                  <a:schemeClr val="accent1"/>
                </a:solidFill>
              </a:rPr>
              <a:t>Stärken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- Gute Praxisansätze</a:t>
            </a:r>
            <a:br>
              <a:rPr lang="de-CH" dirty="0" smtClean="0"/>
            </a:br>
            <a:r>
              <a:rPr lang="de-CH" dirty="0" smtClean="0"/>
              <a:t>- vielfältige Instrumente zur Umsetzung</a:t>
            </a:r>
            <a:br>
              <a:rPr lang="de-CH" dirty="0" smtClean="0"/>
            </a:br>
            <a:r>
              <a:rPr lang="de-CH" dirty="0" smtClean="0"/>
              <a:t>- steigende Zahl an Anbietern</a:t>
            </a:r>
            <a:br>
              <a:rPr lang="de-CH" dirty="0" smtClean="0"/>
            </a:br>
            <a:r>
              <a:rPr lang="de-CH" dirty="0" smtClean="0"/>
              <a:t>- Fachhochschulen und Universitäten bieten gute</a:t>
            </a:r>
            <a:br>
              <a:rPr lang="de-CH" dirty="0" smtClean="0"/>
            </a:br>
            <a:r>
              <a:rPr lang="de-CH" dirty="0" smtClean="0"/>
              <a:t>   Weiterbildungen zum Thema an</a:t>
            </a:r>
            <a:br>
              <a:rPr lang="de-CH" dirty="0" smtClean="0"/>
            </a:br>
            <a:r>
              <a:rPr lang="de-CH" dirty="0" smtClean="0"/>
              <a:t>- Vernetzung entwickelt sich gut</a:t>
            </a:r>
          </a:p>
          <a:p>
            <a:r>
              <a:rPr lang="de-CH" b="1" dirty="0" smtClean="0">
                <a:solidFill>
                  <a:schemeClr val="accent1"/>
                </a:solidFill>
              </a:rPr>
              <a:t>Schwächen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- Schwächen auf politischer und struktureller Ebenen</a:t>
            </a:r>
            <a:br>
              <a:rPr lang="de-CH" dirty="0" smtClean="0"/>
            </a:br>
            <a:r>
              <a:rPr lang="de-CH" dirty="0" smtClean="0"/>
              <a:t>- </a:t>
            </a:r>
            <a:r>
              <a:rPr lang="de-CH" smtClean="0"/>
              <a:t>geringe Verbreitung </a:t>
            </a:r>
            <a:r>
              <a:rPr lang="de-CH" dirty="0" smtClean="0"/>
              <a:t>von BGF in KMUs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E438-F1A0-4755-9AA9-3C02F5E8A2D9}" type="slidenum">
              <a:rPr lang="fr-FR" smtClean="0"/>
              <a:pPr/>
              <a:t>12</a:t>
            </a:fld>
            <a:endParaRPr lang="fr-FR"/>
          </a:p>
        </p:txBody>
      </p:sp>
      <p:pic>
        <p:nvPicPr>
          <p:cNvPr id="9218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428736"/>
            <a:ext cx="5127625" cy="1143008"/>
          </a:xfrm>
        </p:spPr>
        <p:txBody>
          <a:bodyPr/>
          <a:lstStyle/>
          <a:p>
            <a:r>
              <a:rPr lang="de-CH" dirty="0" smtClean="0"/>
              <a:t>Möglichkeiten/Chancen in der CH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2714620"/>
            <a:ext cx="8382000" cy="36861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CH" smtClean="0"/>
              <a:t>Entwicklung im Bereich Gesundheit – Präventionsgesetz</a:t>
            </a:r>
          </a:p>
          <a:p>
            <a:pPr>
              <a:lnSpc>
                <a:spcPct val="150000"/>
              </a:lnSpc>
            </a:pPr>
            <a:r>
              <a:rPr lang="de-CH" smtClean="0"/>
              <a:t>“war of talents”</a:t>
            </a:r>
          </a:p>
          <a:p>
            <a:pPr>
              <a:lnSpc>
                <a:spcPct val="150000"/>
              </a:lnSpc>
            </a:pPr>
            <a:r>
              <a:rPr lang="de-CH" smtClean="0"/>
              <a:t>länger fit im Job</a:t>
            </a:r>
          </a:p>
          <a:p>
            <a:pPr>
              <a:lnSpc>
                <a:spcPct val="150000"/>
              </a:lnSpc>
            </a:pPr>
            <a:r>
              <a:rPr lang="de-CH" smtClean="0"/>
              <a:t>Anreizsysteme</a:t>
            </a:r>
          </a:p>
          <a:p>
            <a:pPr>
              <a:lnSpc>
                <a:spcPct val="150000"/>
              </a:lnSpc>
            </a:pPr>
            <a:r>
              <a:rPr lang="de-CH" smtClean="0"/>
              <a:t>strategisch, finanzieller und ideeller Firmennutzen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E438-F1A0-4755-9AA9-3C02F5E8A2D9}" type="slidenum">
              <a:rPr lang="fr-FR" smtClean="0"/>
              <a:pPr/>
              <a:t>13</a:t>
            </a:fld>
            <a:endParaRPr lang="fr-FR"/>
          </a:p>
        </p:txBody>
      </p:sp>
      <p:pic>
        <p:nvPicPr>
          <p:cNvPr id="9218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428736"/>
            <a:ext cx="5127625" cy="1143008"/>
          </a:xfrm>
        </p:spPr>
        <p:txBody>
          <a:bodyPr/>
          <a:lstStyle/>
          <a:p>
            <a:r>
              <a:rPr lang="de-CH" dirty="0" smtClean="0"/>
              <a:t>Risiken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2714620"/>
            <a:ext cx="8382000" cy="36861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CH" smtClean="0"/>
              <a:t>Ungenügende strukturelle und nachhaltige Verankerung</a:t>
            </a:r>
          </a:p>
          <a:p>
            <a:pPr>
              <a:lnSpc>
                <a:spcPct val="150000"/>
              </a:lnSpc>
            </a:pPr>
            <a:r>
              <a:rPr lang="de-CH" smtClean="0"/>
              <a:t>Entzug von öffentlichen und privaten Geldern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E438-F1A0-4755-9AA9-3C02F5E8A2D9}" type="slidenum">
              <a:rPr lang="fr-FR" smtClean="0"/>
              <a:pPr/>
              <a:t>14</a:t>
            </a:fld>
            <a:endParaRPr lang="fr-FR"/>
          </a:p>
        </p:txBody>
      </p:sp>
      <p:pic>
        <p:nvPicPr>
          <p:cNvPr id="9218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428736"/>
            <a:ext cx="5127625" cy="1143008"/>
          </a:xfrm>
        </p:spPr>
        <p:txBody>
          <a:bodyPr/>
          <a:lstStyle/>
          <a:p>
            <a:r>
              <a:rPr lang="de-CH" dirty="0" smtClean="0"/>
              <a:t>Kernaussagen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2714620"/>
            <a:ext cx="8382000" cy="368618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CH" smtClean="0"/>
              <a:t>Entwicklung und Verbreitung von BGF findet auf freiweilliger Basis und Eigeninitiative statt</a:t>
            </a:r>
          </a:p>
          <a:p>
            <a:pPr>
              <a:lnSpc>
                <a:spcPct val="150000"/>
              </a:lnSpc>
            </a:pPr>
            <a:r>
              <a:rPr lang="de-CH" smtClean="0"/>
              <a:t>Stimulierung der Nachfrage-Seite wichtig</a:t>
            </a:r>
          </a:p>
          <a:p>
            <a:pPr>
              <a:lnSpc>
                <a:spcPct val="150000"/>
              </a:lnSpc>
            </a:pPr>
            <a:r>
              <a:rPr lang="de-CH" smtClean="0"/>
              <a:t>Datenlage gilt es zu verbessern und Forschung im Bereich Arbeit und Gesundheit zu fördern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E438-F1A0-4755-9AA9-3C02F5E8A2D9}" type="slidenum">
              <a:rPr lang="fr-FR" smtClean="0"/>
              <a:pPr/>
              <a:t>15</a:t>
            </a:fld>
            <a:endParaRPr lang="fr-FR"/>
          </a:p>
        </p:txBody>
      </p:sp>
      <p:pic>
        <p:nvPicPr>
          <p:cNvPr id="9218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FFA8304-9FC8-4C16-9D08-5D2BA5CEDC30}" type="slidenum">
              <a:rPr lang="fr-FR"/>
              <a:pPr/>
              <a:t>16</a:t>
            </a:fld>
            <a:endParaRPr lang="fr-FR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fr-CH"/>
              <a:t>Besten Dank für Ihre Aufmerksamkeit</a:t>
            </a:r>
            <a:endParaRPr lang="fr-FR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657600"/>
            <a:ext cx="7558088" cy="25082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de-CH" sz="2200" smtClean="0">
                <a:solidFill>
                  <a:srgbClr val="000000"/>
                </a:solidFill>
                <a:cs typeface="Arial" charset="0"/>
              </a:rPr>
              <a:t>Für weitere Informationen:</a:t>
            </a:r>
            <a:br>
              <a:rPr lang="de-CH" sz="2200" smtClean="0">
                <a:solidFill>
                  <a:srgbClr val="000000"/>
                </a:solidFill>
                <a:cs typeface="Arial" charset="0"/>
              </a:rPr>
            </a:br>
            <a:r>
              <a:rPr lang="de-CH" sz="2200" smtClean="0">
                <a:solidFill>
                  <a:srgbClr val="000000"/>
                </a:solidFill>
                <a:cs typeface="Arial" charset="0"/>
              </a:rPr>
              <a:t>bettina.schulte-abel@promotionsante.ch</a:t>
            </a:r>
          </a:p>
          <a:p>
            <a:pPr>
              <a:buFont typeface="Arial" charset="0"/>
              <a:buNone/>
            </a:pPr>
            <a:endParaRPr lang="de-CH" sz="2200" smtClean="0">
              <a:solidFill>
                <a:srgbClr val="000000"/>
              </a:solidFill>
              <a:cs typeface="Arial" charset="0"/>
            </a:endParaRPr>
          </a:p>
          <a:p>
            <a:pPr>
              <a:buFont typeface="Arial" charset="0"/>
              <a:buNone/>
            </a:pPr>
            <a:r>
              <a:rPr lang="de-CH" sz="2200" smtClean="0">
                <a:solidFill>
                  <a:srgbClr val="000000"/>
                </a:solidFill>
                <a:cs typeface="Arial" charset="0"/>
              </a:rPr>
              <a:t>Gesundheitsförderung Schweiz</a:t>
            </a:r>
          </a:p>
          <a:p>
            <a:pPr>
              <a:buFont typeface="Arial" charset="0"/>
              <a:buNone/>
            </a:pPr>
            <a:r>
              <a:rPr lang="de-CH" sz="2200" smtClean="0">
                <a:solidFill>
                  <a:srgbClr val="000000"/>
                </a:solidFill>
                <a:cs typeface="Arial" charset="0"/>
              </a:rPr>
              <a:t>Dufourstrasse 30, Postfach 311, CH-3000 Bern 6</a:t>
            </a:r>
          </a:p>
          <a:p>
            <a:pPr>
              <a:buFont typeface="Arial" charset="0"/>
              <a:buNone/>
            </a:pPr>
            <a:r>
              <a:rPr lang="de-CH" sz="2200" smtClean="0">
                <a:solidFill>
                  <a:srgbClr val="000000"/>
                </a:solidFill>
                <a:cs typeface="Arial" charset="0"/>
              </a:rPr>
              <a:t>Telefon +41 (31) 350 04 04 - Telefax +41 (31) 368 17 00</a:t>
            </a:r>
          </a:p>
          <a:p>
            <a:pPr>
              <a:buFont typeface="Arial" charset="0"/>
              <a:buNone/>
            </a:pPr>
            <a:r>
              <a:rPr lang="de-CH" sz="2200" smtClean="0">
                <a:solidFill>
                  <a:srgbClr val="000000"/>
                </a:solidFill>
                <a:cs typeface="Arial" charset="0"/>
              </a:rPr>
              <a:t>www.gesundheitsfoerderung.ch</a:t>
            </a:r>
          </a:p>
          <a:p>
            <a:endParaRPr lang="de-CH" sz="2200"/>
          </a:p>
        </p:txBody>
      </p:sp>
      <p:pic>
        <p:nvPicPr>
          <p:cNvPr id="11266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F8E8C-96F0-4F62-8EA1-E248E82152CC}" type="slidenum">
              <a:rPr lang="fr-FR"/>
              <a:pPr/>
              <a:t>2</a:t>
            </a:fld>
            <a:endParaRPr lang="fr-FR"/>
          </a:p>
        </p:txBody>
      </p:sp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Inhalt</a:t>
            </a:r>
            <a:endParaRPr lang="fr-FR"/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CH" b="1" dirty="0" smtClean="0">
                <a:solidFill>
                  <a:schemeClr val="accent1"/>
                </a:solidFill>
              </a:rPr>
              <a:t>Inhalt</a:t>
            </a:r>
          </a:p>
          <a:p>
            <a:pPr>
              <a:buNone/>
            </a:pPr>
            <a:r>
              <a:rPr lang="fr-FR" dirty="0" smtClean="0"/>
              <a:t>Allgemeine Situation</a:t>
            </a:r>
          </a:p>
          <a:p>
            <a:r>
              <a:rPr lang="fr-FR" dirty="0" smtClean="0"/>
              <a:t>Schweizer Wirtschaft</a:t>
            </a:r>
          </a:p>
          <a:p>
            <a:r>
              <a:rPr lang="fr-FR" dirty="0" smtClean="0"/>
              <a:t>Schweizer Gesundheitssystem</a:t>
            </a:r>
          </a:p>
          <a:p>
            <a:r>
              <a:rPr lang="fr-FR" dirty="0" smtClean="0"/>
              <a:t>Megatrend </a:t>
            </a:r>
            <a:r>
              <a:rPr lang="de-CH" dirty="0" smtClean="0"/>
              <a:t>Demographie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dirty="0" smtClean="0"/>
              <a:t>BGF Schweiz</a:t>
            </a:r>
          </a:p>
          <a:p>
            <a:r>
              <a:rPr lang="fr-FR" dirty="0" smtClean="0"/>
              <a:t>Rahmenbedingungen</a:t>
            </a:r>
          </a:p>
          <a:p>
            <a:r>
              <a:rPr lang="fr-FR" dirty="0" smtClean="0"/>
              <a:t>SWOT-Analyse</a:t>
            </a:r>
          </a:p>
          <a:p>
            <a:pPr lvl="1"/>
            <a:endParaRPr lang="fr-FR" dirty="0" smtClean="0"/>
          </a:p>
          <a:p>
            <a:pPr lvl="1">
              <a:buNone/>
            </a:pPr>
            <a:endParaRPr lang="fr-FR" dirty="0" smtClean="0"/>
          </a:p>
        </p:txBody>
      </p:sp>
      <p:pic>
        <p:nvPicPr>
          <p:cNvPr id="3074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5127625" cy="1143000"/>
          </a:xfrm>
        </p:spPr>
        <p:txBody>
          <a:bodyPr/>
          <a:lstStyle/>
          <a:p>
            <a:r>
              <a:rPr lang="de-CH" dirty="0" smtClean="0"/>
              <a:t>Allgemeine Situation - Schweizer Wirtschaft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158" y="2133600"/>
            <a:ext cx="8382000" cy="4724400"/>
          </a:xfrm>
        </p:spPr>
        <p:txBody>
          <a:bodyPr/>
          <a:lstStyle/>
          <a:p>
            <a:r>
              <a:rPr lang="de-CH" dirty="0" smtClean="0"/>
              <a:t>Struktur</a:t>
            </a:r>
          </a:p>
          <a:p>
            <a:pPr lvl="1"/>
            <a:r>
              <a:rPr lang="de-CH" dirty="0" smtClean="0"/>
              <a:t>Dienstleistungssektor dominierend</a:t>
            </a:r>
          </a:p>
          <a:p>
            <a:pPr lvl="1"/>
            <a:r>
              <a:rPr lang="de-CH" dirty="0" smtClean="0"/>
              <a:t>Exportabhängig, hohe Flexibilität</a:t>
            </a:r>
          </a:p>
          <a:p>
            <a:pPr lvl="1">
              <a:buNone/>
            </a:pPr>
            <a:endParaRPr lang="de-CH" dirty="0" smtClean="0"/>
          </a:p>
          <a:p>
            <a:r>
              <a:rPr lang="de-CH" dirty="0" smtClean="0"/>
              <a:t>Arbeitsmarkt</a:t>
            </a:r>
          </a:p>
          <a:p>
            <a:pPr lvl="1"/>
            <a:r>
              <a:rPr lang="de-CH" dirty="0" smtClean="0"/>
              <a:t>Arbeitslosigkeit gering</a:t>
            </a:r>
          </a:p>
          <a:p>
            <a:pPr lvl="1"/>
            <a:r>
              <a:rPr lang="de-CH" dirty="0" smtClean="0"/>
              <a:t>Nachfrage nach qualifizierten Arbeitskräften hoch</a:t>
            </a:r>
          </a:p>
          <a:p>
            <a:pPr lvl="1"/>
            <a:r>
              <a:rPr lang="de-CH" dirty="0" smtClean="0"/>
              <a:t>Arbeitsmarkt-Immigration hoch</a:t>
            </a:r>
          </a:p>
          <a:p>
            <a:pPr>
              <a:buNone/>
            </a:pPr>
            <a:endParaRPr lang="de-CH" dirty="0" smtClean="0"/>
          </a:p>
          <a:p>
            <a:r>
              <a:rPr lang="de-CH" dirty="0" smtClean="0"/>
              <a:t>Staat</a:t>
            </a:r>
          </a:p>
          <a:p>
            <a:pPr lvl="1"/>
            <a:r>
              <a:rPr lang="de-CH" dirty="0" smtClean="0"/>
              <a:t>Geringe Regulierungsdichte, relativ geringe Abgaben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E438-F1A0-4755-9AA9-3C02F5E8A2D9}" type="slidenum">
              <a:rPr lang="fr-FR" smtClean="0"/>
              <a:pPr/>
              <a:t>3</a:t>
            </a:fld>
            <a:endParaRPr lang="fr-FR"/>
          </a:p>
        </p:txBody>
      </p:sp>
      <p:pic>
        <p:nvPicPr>
          <p:cNvPr id="4098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Schweizer Wirtschaft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E438-F1A0-4755-9AA9-3C02F5E8A2D9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37312"/>
            <a:ext cx="8745170" cy="36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logo_dreilaen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Schweizer Gesundheitssystem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1357298"/>
            <a:ext cx="8382000" cy="5357850"/>
          </a:xfrm>
        </p:spPr>
        <p:txBody>
          <a:bodyPr/>
          <a:lstStyle/>
          <a:p>
            <a:pPr>
              <a:buNone/>
            </a:pPr>
            <a:r>
              <a:rPr lang="de-CH" sz="1600" b="1" dirty="0" smtClean="0">
                <a:solidFill>
                  <a:schemeClr val="accent1"/>
                </a:solidFill>
              </a:rPr>
              <a:t>Allgemeine Situation – Schweizer Gesundheitssystem</a:t>
            </a:r>
          </a:p>
          <a:p>
            <a:endParaRPr lang="de-CH" sz="1600" dirty="0" smtClean="0"/>
          </a:p>
          <a:p>
            <a:endParaRPr lang="de-CH" sz="1600" dirty="0" smtClean="0"/>
          </a:p>
          <a:p>
            <a:endParaRPr lang="de-CH" sz="1600" dirty="0" smtClean="0"/>
          </a:p>
          <a:p>
            <a:r>
              <a:rPr lang="de-CH" sz="1600" dirty="0" smtClean="0"/>
              <a:t>Eines der besten, eines der teuersten,</a:t>
            </a:r>
            <a:br>
              <a:rPr lang="de-CH" sz="1600" dirty="0" smtClean="0"/>
            </a:br>
            <a:r>
              <a:rPr lang="de-CH" sz="1600" dirty="0" smtClean="0"/>
              <a:t>höchster Selbstbehalt (31%), eines mit</a:t>
            </a:r>
          </a:p>
          <a:p>
            <a:pPr>
              <a:buNone/>
            </a:pPr>
            <a:r>
              <a:rPr lang="de-CH" sz="1600" dirty="0" smtClean="0"/>
              <a:t>	grosser Marktorientierung</a:t>
            </a:r>
            <a:br>
              <a:rPr lang="de-CH" sz="1600" dirty="0" smtClean="0"/>
            </a:br>
            <a:endParaRPr lang="de-CH" sz="1600" dirty="0" smtClean="0"/>
          </a:p>
          <a:p>
            <a:r>
              <a:rPr lang="de-CH" sz="1600" dirty="0" smtClean="0"/>
              <a:t>Mischung aus privaten und öffentlichen</a:t>
            </a:r>
          </a:p>
          <a:p>
            <a:pPr>
              <a:buNone/>
            </a:pPr>
            <a:r>
              <a:rPr lang="de-CH" sz="1600" dirty="0" smtClean="0"/>
              <a:t>	Verantwortungen</a:t>
            </a:r>
            <a:br>
              <a:rPr lang="de-CH" sz="1600" dirty="0" smtClean="0"/>
            </a:br>
            <a:endParaRPr lang="de-CH" sz="1600" dirty="0" smtClean="0"/>
          </a:p>
          <a:p>
            <a:r>
              <a:rPr lang="de-CH" sz="1600" dirty="0" smtClean="0"/>
              <a:t>kantonale Fragmentierung, 26</a:t>
            </a:r>
            <a:br>
              <a:rPr lang="de-CH" sz="1600" dirty="0" smtClean="0"/>
            </a:br>
            <a:r>
              <a:rPr lang="de-CH" sz="1600" dirty="0" smtClean="0"/>
              <a:t>verschiedene Gesundheitssysteme</a:t>
            </a:r>
            <a:br>
              <a:rPr lang="de-CH" sz="1600" dirty="0" smtClean="0"/>
            </a:br>
            <a:r>
              <a:rPr lang="de-CH" sz="1600" dirty="0" smtClean="0"/>
              <a:t>koexistieren</a:t>
            </a:r>
          </a:p>
          <a:p>
            <a:endParaRPr lang="de-CH" sz="160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E438-F1A0-4755-9AA9-3C02F5E8A2D9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6146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14488"/>
            <a:ext cx="4286280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CH" b="1" dirty="0" smtClean="0">
                <a:solidFill>
                  <a:schemeClr val="accent1"/>
                </a:solidFill>
              </a:rPr>
              <a:t>Auswirkung des demographischen Wandels</a:t>
            </a:r>
          </a:p>
          <a:p>
            <a:pPr>
              <a:buNone/>
            </a:pPr>
            <a:endParaRPr lang="de-CH" b="1" dirty="0" smtClean="0">
              <a:solidFill>
                <a:schemeClr val="accent1"/>
              </a:solidFill>
            </a:endParaRPr>
          </a:p>
          <a:p>
            <a:r>
              <a:rPr lang="de-CH" dirty="0" smtClean="0"/>
              <a:t>Auf 100 Erwerbstätige kommen 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heute: 32 Menschen über 65 Jahre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2020 : 39 Menschen über 65 Jahre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2040 : 59 Menschen über 65 Jahre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E438-F1A0-4755-9AA9-3C02F5E8A2D9}" type="slidenum">
              <a:rPr lang="fr-FR" smtClean="0"/>
              <a:pPr/>
              <a:t>6</a:t>
            </a:fld>
            <a:endParaRPr lang="fr-FR"/>
          </a:p>
        </p:txBody>
      </p:sp>
      <p:pic>
        <p:nvPicPr>
          <p:cNvPr id="1026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428736"/>
            <a:ext cx="5127625" cy="1143008"/>
          </a:xfrm>
        </p:spPr>
        <p:txBody>
          <a:bodyPr/>
          <a:lstStyle/>
          <a:p>
            <a:r>
              <a:rPr lang="de-CH" dirty="0" smtClean="0"/>
              <a:t>Rahmenbedingungen BGF </a:t>
            </a:r>
            <a:br>
              <a:rPr lang="de-CH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2714620"/>
            <a:ext cx="8382000" cy="3686180"/>
          </a:xfrm>
        </p:spPr>
        <p:txBody>
          <a:bodyPr/>
          <a:lstStyle/>
          <a:p>
            <a:r>
              <a:rPr lang="de-CH" dirty="0" smtClean="0"/>
              <a:t>Gesetzliche Bestimmungen</a:t>
            </a:r>
            <a:br>
              <a:rPr lang="de-CH" dirty="0" smtClean="0"/>
            </a:b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fehlen zu BGF</a:t>
            </a:r>
            <a:br>
              <a:rPr lang="de-CH" dirty="0" smtClean="0"/>
            </a:br>
            <a:endParaRPr lang="de-CH" dirty="0" smtClean="0"/>
          </a:p>
          <a:p>
            <a:r>
              <a:rPr lang="de-CH" dirty="0" smtClean="0"/>
              <a:t>Gesetze existieren zur</a:t>
            </a:r>
            <a:br>
              <a:rPr lang="de-CH" dirty="0" smtClean="0"/>
            </a:br>
            <a:r>
              <a:rPr lang="de-CH" dirty="0" smtClean="0"/>
              <a:t>Arbeitssicherheit (Berufsunfälle- u. Krankheiten)</a:t>
            </a:r>
            <a:br>
              <a:rPr lang="de-CH" dirty="0" smtClean="0"/>
            </a:br>
            <a:r>
              <a:rPr lang="de-CH" dirty="0" smtClean="0"/>
              <a:t>Nichtberufsunfällen (Unfallversicherungsgesetz)</a:t>
            </a:r>
            <a:br>
              <a:rPr lang="de-CH" dirty="0" smtClean="0"/>
            </a:br>
            <a:r>
              <a:rPr lang="de-CH" dirty="0" smtClean="0"/>
              <a:t>und zum Gesundheitsschutz (Arbeitsgesetz)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E438-F1A0-4755-9AA9-3C02F5E8A2D9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9218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428736"/>
            <a:ext cx="5127625" cy="1143008"/>
          </a:xfrm>
        </p:spPr>
        <p:txBody>
          <a:bodyPr/>
          <a:lstStyle/>
          <a:p>
            <a:r>
              <a:rPr lang="de-CH" dirty="0" smtClean="0"/>
              <a:t>Rahmenbedingungen BGF - Zuständigkeiten</a:t>
            </a:r>
            <a:br>
              <a:rPr lang="de-CH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2714620"/>
            <a:ext cx="8382000" cy="3686180"/>
          </a:xfrm>
        </p:spPr>
        <p:txBody>
          <a:bodyPr/>
          <a:lstStyle/>
          <a:p>
            <a:r>
              <a:rPr lang="de-CH" smtClean="0"/>
              <a:t>Kantone sind primär für den Bereich Gesundheit und Versorgung in der CH zuständig</a:t>
            </a:r>
            <a:br>
              <a:rPr lang="de-CH" smtClean="0"/>
            </a:br>
            <a:r>
              <a:rPr lang="de-CH" smtClean="0"/>
              <a:t>&gt; GF findet sich in kantonalen Gesetzen</a:t>
            </a:r>
            <a:br>
              <a:rPr lang="de-CH" smtClean="0"/>
            </a:br>
            <a:r>
              <a:rPr lang="de-CH" smtClean="0"/>
              <a:t>&gt; einige Kantone stimulieren BGF-Programme</a:t>
            </a:r>
            <a:br>
              <a:rPr lang="de-CH" smtClean="0"/>
            </a:br>
            <a:endParaRPr lang="de-CH" smtClean="0"/>
          </a:p>
          <a:p>
            <a:r>
              <a:rPr lang="de-CH" smtClean="0"/>
              <a:t>Entwurf Präventionsgesetz  ist  im Parlament.</a:t>
            </a:r>
            <a:br>
              <a:rPr lang="de-CH" smtClean="0"/>
            </a:br>
            <a:r>
              <a:rPr lang="de-CH" smtClean="0"/>
              <a:t>Es bündelt Zuständigkeiten Bund und Kantone.</a:t>
            </a:r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E438-F1A0-4755-9AA9-3C02F5E8A2D9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9218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428736"/>
            <a:ext cx="5127625" cy="1143008"/>
          </a:xfrm>
        </p:spPr>
        <p:txBody>
          <a:bodyPr/>
          <a:lstStyle/>
          <a:p>
            <a:r>
              <a:rPr lang="de-CH" dirty="0" smtClean="0"/>
              <a:t>Rahmenbedingungen BGF - Forschung</a:t>
            </a:r>
            <a:br>
              <a:rPr lang="de-CH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1000" y="2714620"/>
            <a:ext cx="8382000" cy="3686180"/>
          </a:xfrm>
        </p:spPr>
        <p:txBody>
          <a:bodyPr/>
          <a:lstStyle/>
          <a:p>
            <a:r>
              <a:rPr lang="de-CH" dirty="0" smtClean="0"/>
              <a:t>Forschungseinrichtung „Arbeit und Gesundheit“ fehlt</a:t>
            </a:r>
            <a:br>
              <a:rPr lang="de-CH" dirty="0" smtClean="0"/>
            </a:br>
            <a:endParaRPr lang="de-CH" dirty="0" smtClean="0"/>
          </a:p>
          <a:p>
            <a:r>
              <a:rPr lang="de-CH" dirty="0" smtClean="0"/>
              <a:t>Kein nationales Forschungsprogramm Arbeit und Gesundheit 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3E438-F1A0-4755-9AA9-3C02F5E8A2D9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9218" name="Picture 2" descr="logo_dreilaend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51513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eres PowerPoint_d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9900"/>
      </a:accent1>
      <a:accent2>
        <a:srgbClr val="FF66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5C00"/>
      </a:accent6>
      <a:hlink>
        <a:srgbClr val="5F5F5F"/>
      </a:hlink>
      <a:folHlink>
        <a:srgbClr val="969696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9900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5C00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Leeres PowerPoint_d</Template>
  <TotalTime>0</TotalTime>
  <Words>265</Words>
  <Application>Microsoft Office PowerPoint</Application>
  <PresentationFormat>Bildschirmpräsentation (4:3)</PresentationFormat>
  <Paragraphs>100</Paragraphs>
  <Slides>16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17" baseType="lpstr">
      <vt:lpstr>Leeres PowerPoint_d</vt:lpstr>
      <vt:lpstr>Landkarte der betrieblichen Gesundheitsförderung: Schweiz</vt:lpstr>
      <vt:lpstr>Inhalt</vt:lpstr>
      <vt:lpstr>Allgemeine Situation - Schweizer Wirtschaft</vt:lpstr>
      <vt:lpstr>Schweizer Wirtschaft</vt:lpstr>
      <vt:lpstr>Schweizer Gesundheitssystem</vt:lpstr>
      <vt:lpstr>Folie 6</vt:lpstr>
      <vt:lpstr>Rahmenbedingungen BGF  </vt:lpstr>
      <vt:lpstr>Rahmenbedingungen BGF - Zuständigkeiten </vt:lpstr>
      <vt:lpstr>Rahmenbedingungen BGF - Forschung </vt:lpstr>
      <vt:lpstr>Rahmenbedingungen BGF - Datenlage </vt:lpstr>
      <vt:lpstr>Rahmenbedingungen BGF - Wirtschaft</vt:lpstr>
      <vt:lpstr>Stärken / Schwächen</vt:lpstr>
      <vt:lpstr>Möglichkeiten/Chancen in der CH</vt:lpstr>
      <vt:lpstr>Risiken</vt:lpstr>
      <vt:lpstr>Kernaussagen</vt:lpstr>
      <vt:lpstr>Besten Dank für Ihre Aufmerksamkeit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Arial Bold 28 orange PSS</dc:title>
  <dc:creator>Your User Name</dc:creator>
  <cp:lastModifiedBy>Silvia Moser Luthiger</cp:lastModifiedBy>
  <cp:revision>23</cp:revision>
  <cp:lastPrinted>1601-01-01T00:00:00Z</cp:lastPrinted>
  <dcterms:created xsi:type="dcterms:W3CDTF">2011-01-18T14:16:12Z</dcterms:created>
  <dcterms:modified xsi:type="dcterms:W3CDTF">2011-03-23T08:11:39Z</dcterms:modified>
</cp:coreProperties>
</file>