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</p:sldIdLst>
  <p:sldSz cx="6858000" cy="9906000" type="A4"/>
  <p:notesSz cx="29457650" cy="41122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Impac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1ACE5"/>
    <a:srgbClr val="969696"/>
    <a:srgbClr val="C0C0C0"/>
    <a:srgbClr val="6AB2E7"/>
    <a:srgbClr val="588BF0"/>
    <a:srgbClr val="FF5050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402" y="378"/>
      </p:cViewPr>
      <p:guideLst>
        <p:guide orient="horz" pos="3120"/>
        <p:guide pos="2160"/>
        <p:guide pos="-7003"/>
        <p:guide pos="11323"/>
        <p:guide pos="17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1BA1-BFA6-47F5-9EE0-A04C475752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4B63-0BDF-42BA-A677-DC17352C62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39A6A-F478-4485-9C47-11906970C1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2706D-1E24-441C-A443-312D06E7807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A246C-19A6-4289-82CB-B57AA4D70B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43788-82D7-4F5B-93A9-F31EDCE01F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F6CA-69A0-4FBB-98B3-746EE5641B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7EBD-6CFA-4094-88F9-05DBF5E3E7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F6D95-3FD9-4D5A-A4B8-C9E9EFE5A8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ABE76-03F6-481F-A5C6-EFE922DBCF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76DAB-05B9-4B67-A42D-4E9E737452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500">
                <a:latin typeface="Times New Roman" pitchFamily="18" charset="0"/>
              </a:defRPr>
            </a:lvl1pPr>
          </a:lstStyle>
          <a:p>
            <a:pPr>
              <a:defRPr/>
            </a:pPr>
            <a:fld id="{39D1E4C4-DAFB-4540-BF0F-FDB5A9E179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5pPr>
      <a:lvl6pPr marL="4572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6pPr>
      <a:lvl7pPr marL="9144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7pPr>
      <a:lvl8pPr marL="13716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8pPr>
      <a:lvl9pPr marL="18288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58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130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702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74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46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6"/>
          <p:cNvSpPr txBox="1">
            <a:spLocks noChangeArrowheads="1"/>
          </p:cNvSpPr>
          <p:nvPr/>
        </p:nvSpPr>
        <p:spPr bwMode="auto">
          <a:xfrm>
            <a:off x="115888" y="4232275"/>
            <a:ext cx="6626225" cy="2936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19916" tIns="9958" rIns="19916" bIns="9958">
            <a:spAutoFit/>
          </a:bodyPr>
          <a:lstStyle/>
          <a:p>
            <a:pPr defTabSz="198438" eaLnBrk="0" hangingPunct="0">
              <a:spcBef>
                <a:spcPct val="50000"/>
              </a:spcBef>
            </a:pPr>
            <a:r>
              <a:rPr lang="de-CH" sz="1800" b="1">
                <a:latin typeface="Arial" charset="0"/>
              </a:rPr>
              <a:t>Worüber wir diskutieren</a:t>
            </a:r>
            <a:endParaRPr lang="de-CH" sz="900" b="1">
              <a:latin typeface="Arial" charset="0"/>
            </a:endParaRPr>
          </a:p>
        </p:txBody>
      </p:sp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304800" y="9482138"/>
            <a:ext cx="2179638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916" tIns="9958" rIns="19916" bIns="9958">
            <a:spAutoFit/>
          </a:bodyPr>
          <a:lstStyle/>
          <a:p>
            <a:pPr defTabSz="198438" eaLnBrk="0" hangingPunct="0">
              <a:lnSpc>
                <a:spcPct val="120000"/>
              </a:lnSpc>
              <a:spcBef>
                <a:spcPct val="50000"/>
              </a:spcBef>
            </a:pPr>
            <a:r>
              <a:rPr lang="de-CH" sz="700">
                <a:solidFill>
                  <a:schemeClr val="bg1"/>
                </a:solidFill>
                <a:latin typeface="Arial" charset="0"/>
              </a:rPr>
              <a:t>ZHAW</a:t>
            </a:r>
          </a:p>
        </p:txBody>
      </p:sp>
      <p:sp>
        <p:nvSpPr>
          <p:cNvPr id="13315" name="Rectangle 46"/>
          <p:cNvSpPr>
            <a:spLocks noChangeArrowheads="1"/>
          </p:cNvSpPr>
          <p:nvPr/>
        </p:nvSpPr>
        <p:spPr bwMode="auto">
          <a:xfrm>
            <a:off x="0" y="4921250"/>
            <a:ext cx="50800" cy="6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916" tIns="9958" rIns="19916" bIns="9958" anchor="ctr">
            <a:spAutoFit/>
          </a:bodyPr>
          <a:lstStyle/>
          <a:p>
            <a:pPr algn="just" defTabSz="198438" eaLnBrk="0" hangingPunct="0"/>
            <a:r>
              <a:rPr lang="de-CH" sz="300">
                <a:latin typeface="Times New Roman" pitchFamily="18" charset="0"/>
                <a:cs typeface="Times New Roman" pitchFamily="18" charset="0"/>
              </a:rPr>
              <a:t> </a:t>
            </a:r>
            <a:endParaRPr lang="de-CH" sz="500">
              <a:latin typeface="Times New Roman" pitchFamily="18" charset="0"/>
            </a:endParaRPr>
          </a:p>
        </p:txBody>
      </p:sp>
      <p:sp>
        <p:nvSpPr>
          <p:cNvPr id="13316" name="Text Box 52"/>
          <p:cNvSpPr txBox="1">
            <a:spLocks noChangeArrowheads="1"/>
          </p:cNvSpPr>
          <p:nvPr/>
        </p:nvSpPr>
        <p:spPr bwMode="auto">
          <a:xfrm>
            <a:off x="115888" y="6465888"/>
            <a:ext cx="6626225" cy="2936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19916" tIns="9958" rIns="19916" bIns="9958">
            <a:spAutoFit/>
          </a:bodyPr>
          <a:lstStyle/>
          <a:p>
            <a:pPr defTabSz="198438" eaLnBrk="0" hangingPunct="0">
              <a:spcBef>
                <a:spcPct val="50000"/>
              </a:spcBef>
            </a:pPr>
            <a:r>
              <a:rPr lang="de-CH" sz="1800" b="1">
                <a:latin typeface="Arial" charset="0"/>
              </a:rPr>
              <a:t>Fragestellungen</a:t>
            </a:r>
            <a:endParaRPr lang="de-CH" sz="900" b="1">
              <a:latin typeface="Arial" charset="0"/>
            </a:endParaRPr>
          </a:p>
        </p:txBody>
      </p:sp>
      <p:sp>
        <p:nvSpPr>
          <p:cNvPr id="13317" name="Text Box 105"/>
          <p:cNvSpPr txBox="1">
            <a:spLocks noChangeArrowheads="1"/>
          </p:cNvSpPr>
          <p:nvPr/>
        </p:nvSpPr>
        <p:spPr bwMode="auto">
          <a:xfrm>
            <a:off x="260350" y="8408988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de-CH" sz="900">
              <a:latin typeface="Arial" charset="0"/>
            </a:endParaRPr>
          </a:p>
        </p:txBody>
      </p:sp>
      <p:sp>
        <p:nvSpPr>
          <p:cNvPr id="13318" name="Text Box 69"/>
          <p:cNvSpPr txBox="1">
            <a:spLocks noChangeArrowheads="1"/>
          </p:cNvSpPr>
          <p:nvPr/>
        </p:nvSpPr>
        <p:spPr bwMode="auto">
          <a:xfrm>
            <a:off x="241300" y="-2413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de-CH">
              <a:latin typeface="Arial" charset="0"/>
            </a:endParaRPr>
          </a:p>
        </p:txBody>
      </p:sp>
      <p:sp>
        <p:nvSpPr>
          <p:cNvPr id="13319" name="Text Box 2101"/>
          <p:cNvSpPr txBox="1">
            <a:spLocks noChangeArrowheads="1"/>
          </p:cNvSpPr>
          <p:nvPr/>
        </p:nvSpPr>
        <p:spPr bwMode="auto">
          <a:xfrm>
            <a:off x="241300" y="3797300"/>
            <a:ext cx="318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de-CH" sz="1000">
              <a:latin typeface="Arial" charset="0"/>
            </a:endParaRPr>
          </a:p>
        </p:txBody>
      </p:sp>
      <p:pic>
        <p:nvPicPr>
          <p:cNvPr id="13320" name="Picture 2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0" y="128588"/>
            <a:ext cx="6083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 Box 2134"/>
          <p:cNvSpPr txBox="1">
            <a:spLocks noChangeArrowheads="1"/>
          </p:cNvSpPr>
          <p:nvPr/>
        </p:nvSpPr>
        <p:spPr bwMode="auto">
          <a:xfrm>
            <a:off x="384175" y="2236788"/>
            <a:ext cx="5637213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9916" tIns="9958" rIns="19916" bIns="9958">
            <a:spAutoFit/>
          </a:bodyPr>
          <a:lstStyle/>
          <a:p>
            <a:pPr defTabSz="198438" eaLnBrk="0" hangingPunct="0">
              <a:spcBef>
                <a:spcPct val="50000"/>
              </a:spcBef>
            </a:pPr>
            <a:r>
              <a:rPr lang="de-CH" sz="2000" b="1">
                <a:solidFill>
                  <a:srgbClr val="FF5050"/>
                </a:solidFill>
                <a:latin typeface="Arial" charset="0"/>
              </a:rPr>
              <a:t>Treffpunkt I</a:t>
            </a:r>
          </a:p>
          <a:p>
            <a:pPr defTabSz="198438" eaLnBrk="0" hangingPunct="0">
              <a:spcBef>
                <a:spcPct val="50000"/>
              </a:spcBef>
            </a:pPr>
            <a:r>
              <a:rPr lang="de-CH" sz="2000" b="1">
                <a:solidFill>
                  <a:srgbClr val="FF5050"/>
                </a:solidFill>
                <a:latin typeface="Arial" charset="0"/>
              </a:rPr>
              <a:t>Schnittstelle zwischen Arbeitsschutz und BGF</a:t>
            </a:r>
          </a:p>
          <a:p>
            <a:pPr defTabSz="198438" eaLnBrk="0" hangingPunct="0">
              <a:spcBef>
                <a:spcPct val="50000"/>
              </a:spcBef>
            </a:pPr>
            <a:r>
              <a:rPr lang="de-CH" sz="1600" b="1">
                <a:latin typeface="Arial" charset="0"/>
              </a:rPr>
              <a:t>Leitung: Beat Arnet, Fritz Bindzius</a:t>
            </a:r>
          </a:p>
        </p:txBody>
      </p:sp>
      <p:sp>
        <p:nvSpPr>
          <p:cNvPr id="13322" name="Text Box 2136"/>
          <p:cNvSpPr txBox="1">
            <a:spLocks noChangeArrowheads="1"/>
          </p:cNvSpPr>
          <p:nvPr/>
        </p:nvSpPr>
        <p:spPr bwMode="auto">
          <a:xfrm>
            <a:off x="239713" y="4664075"/>
            <a:ext cx="6502400" cy="168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9916" tIns="9958" rIns="19916" bIns="9958">
            <a:spAutoFit/>
          </a:bodyPr>
          <a:lstStyle/>
          <a:p>
            <a:pPr defTabSz="198438" eaLnBrk="0" hangingPunct="0">
              <a:spcBef>
                <a:spcPct val="50000"/>
              </a:spcBef>
            </a:pPr>
            <a:r>
              <a:rPr lang="de-CH" sz="1200" b="1">
                <a:latin typeface="Arial" charset="0"/>
              </a:rPr>
              <a:t>Mit Berufsunfallverhütung und Berufskrankheitenprophylaxe werden Risiken verringert und Menschen vor Gefahren im Unternehmen geschützt. Betriebliche Gesundheitsförderung fördert die Ressourcen von Mitarbeitenden und der Organisationen.</a:t>
            </a:r>
          </a:p>
          <a:p>
            <a:pPr defTabSz="198438" eaLnBrk="0" hangingPunct="0">
              <a:spcBef>
                <a:spcPct val="50000"/>
              </a:spcBef>
            </a:pPr>
            <a:r>
              <a:rPr lang="de-CH" sz="1200" b="1">
                <a:latin typeface="Arial" charset="0"/>
              </a:rPr>
              <a:t>Arbeitsschutz und BGF wirken synergistisch: Unfälle und Berufskrankheiten gehen zurück, der Krankenstand wird verringert, die Produktivität wird gesteigert und das Wohlbefinden wird erhöht.</a:t>
            </a:r>
          </a:p>
          <a:p>
            <a:pPr defTabSz="198438" eaLnBrk="0" hangingPunct="0">
              <a:spcBef>
                <a:spcPct val="50000"/>
              </a:spcBef>
            </a:pPr>
            <a:r>
              <a:rPr lang="de-CH" sz="1200" b="1">
                <a:latin typeface="Arial" charset="0"/>
              </a:rPr>
              <a:t>Inwieweit spiegelt sich dies im Handeln der Unfallversicherung wider?</a:t>
            </a:r>
          </a:p>
        </p:txBody>
      </p:sp>
      <p:sp>
        <p:nvSpPr>
          <p:cNvPr id="13323" name="Text Box 2137"/>
          <p:cNvSpPr txBox="1">
            <a:spLocks noChangeArrowheads="1"/>
          </p:cNvSpPr>
          <p:nvPr/>
        </p:nvSpPr>
        <p:spPr bwMode="auto">
          <a:xfrm>
            <a:off x="260350" y="6969125"/>
            <a:ext cx="6481763" cy="1938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9916" tIns="9958" rIns="19916" bIns="9958">
            <a:spAutoFit/>
          </a:bodyPr>
          <a:lstStyle/>
          <a:p>
            <a:pPr marL="609600" indent="-609600" defTabSz="198438" eaLnBrk="0" hangingPunct="0">
              <a:spcBef>
                <a:spcPct val="50000"/>
              </a:spcBef>
              <a:buFontTx/>
              <a:buAutoNum type="arabicPeriod"/>
            </a:pPr>
            <a:r>
              <a:rPr lang="de-CH" sz="1200" b="1">
                <a:latin typeface="Arial" charset="0"/>
              </a:rPr>
              <a:t>Welchen Stellenwert hat das Betriebliche Gesundheitsförderung und Betriebliches Gesundheitsmanagement in den Systemen der gesetzlichen Unfallversicherung in Österreich, Deutschland und der Schweiz?</a:t>
            </a:r>
          </a:p>
          <a:p>
            <a:pPr marL="609600" indent="-609600" defTabSz="198438" eaLnBrk="0" hangingPunct="0">
              <a:spcBef>
                <a:spcPct val="50000"/>
              </a:spcBef>
              <a:buFontTx/>
              <a:buAutoNum type="arabicPeriod"/>
            </a:pPr>
            <a:r>
              <a:rPr lang="de-CH" sz="1200" b="1">
                <a:latin typeface="Arial" charset="0"/>
              </a:rPr>
              <a:t>Warum werden die Themen Gesundheitsschutz und BGM bei Präventionsspezialisten kontrovers diskutiert?</a:t>
            </a:r>
          </a:p>
          <a:p>
            <a:pPr marL="609600" indent="-609600" defTabSz="198438" eaLnBrk="0" hangingPunct="0">
              <a:spcBef>
                <a:spcPct val="50000"/>
              </a:spcBef>
              <a:buFontTx/>
              <a:buAutoNum type="arabicPeriod"/>
            </a:pPr>
            <a:r>
              <a:rPr lang="de-CH" sz="1200" b="1">
                <a:latin typeface="Arial" charset="0"/>
              </a:rPr>
              <a:t>Was können Gesundheitsschutz-SpezialistInnen von BGF-SpezialistInnen lernen?</a:t>
            </a:r>
          </a:p>
          <a:p>
            <a:pPr marL="609600" indent="-609600" defTabSz="198438" eaLnBrk="0" hangingPunct="0">
              <a:spcBef>
                <a:spcPct val="50000"/>
              </a:spcBef>
              <a:buFontTx/>
              <a:buAutoNum type="arabicPeriod"/>
            </a:pPr>
            <a:r>
              <a:rPr lang="de-CH" sz="1200" b="1">
                <a:latin typeface="Arial" charset="0"/>
              </a:rPr>
              <a:t>Was können BGF-SpezialistInnen von Gesundheitsschutz-SpezialistInnen lernen?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-Vorlage2004">
  <a:themeElements>
    <a:clrScheme name="">
      <a:dk1>
        <a:srgbClr val="000000"/>
      </a:dk1>
      <a:lt1>
        <a:srgbClr val="FFFFFF"/>
      </a:lt1>
      <a:dk2>
        <a:srgbClr val="FFFFFF"/>
      </a:dk2>
      <a:lt2>
        <a:srgbClr val="81ACE5"/>
      </a:lt2>
      <a:accent1>
        <a:srgbClr val="81ACE5"/>
      </a:accent1>
      <a:accent2>
        <a:srgbClr val="00CC00"/>
      </a:accent2>
      <a:accent3>
        <a:srgbClr val="FFFFFF"/>
      </a:accent3>
      <a:accent4>
        <a:srgbClr val="000000"/>
      </a:accent4>
      <a:accent5>
        <a:srgbClr val="C1D2F0"/>
      </a:accent5>
      <a:accent6>
        <a:srgbClr val="00B900"/>
      </a:accent6>
      <a:hlink>
        <a:srgbClr val="FF3300"/>
      </a:hlink>
      <a:folHlink>
        <a:srgbClr val="FFCC00"/>
      </a:folHlink>
    </a:clrScheme>
    <a:fontScheme name="Poster-Vorlage200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er-Vorlage20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-Vorlage20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-Vorlage20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-Vorlage20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-Vorlage2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-Vorlage2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-Vorlage2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Poster-Vorlage2004</Template>
  <TotalTime>0</TotalTime>
  <Words>132</Words>
  <Application>Microsoft Office PowerPoint</Application>
  <PresentationFormat>A4-Papier (210x297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Poster-Vorlage2004</vt:lpstr>
      <vt:lpstr>Folie 1</vt:lpstr>
    </vt:vector>
  </TitlesOfParts>
  <Company>Kinderspital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Zeichnungsbüro</dc:creator>
  <cp:lastModifiedBy>Silvia Moser Luthiger</cp:lastModifiedBy>
  <cp:revision>100</cp:revision>
  <cp:lastPrinted>2004-04-14T10:11:25Z</cp:lastPrinted>
  <dcterms:created xsi:type="dcterms:W3CDTF">2006-05-02T09:34:59Z</dcterms:created>
  <dcterms:modified xsi:type="dcterms:W3CDTF">2011-01-18T15:30:44Z</dcterms:modified>
</cp:coreProperties>
</file>